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60" r:id="rId4"/>
    <p:sldId id="259" r:id="rId5"/>
    <p:sldId id="263" r:id="rId6"/>
    <p:sldId id="264" r:id="rId7"/>
    <p:sldId id="262" r:id="rId8"/>
    <p:sldId id="272" r:id="rId9"/>
    <p:sldId id="282" r:id="rId10"/>
    <p:sldId id="281" r:id="rId11"/>
    <p:sldId id="266" r:id="rId12"/>
    <p:sldId id="285" r:id="rId13"/>
    <p:sldId id="286" r:id="rId14"/>
    <p:sldId id="271" r:id="rId15"/>
    <p:sldId id="283" r:id="rId16"/>
    <p:sldId id="284" r:id="rId17"/>
    <p:sldId id="287" r:id="rId18"/>
    <p:sldId id="288" r:id="rId19"/>
    <p:sldId id="289" r:id="rId20"/>
    <p:sldId id="290" r:id="rId21"/>
  </p:sldIdLst>
  <p:sldSz cx="12192000" cy="6858000"/>
  <p:notesSz cx="6858000" cy="9144000"/>
  <p:embeddedFontLst>
    <p:embeddedFont>
      <p:font typeface="Cambria Math" panose="02040503050406030204" pitchFamily="18" charset="0"/>
      <p:regular r:id="rId22"/>
    </p:embeddedFont>
    <p:embeddedFont>
      <p:font typeface="微软雅黑" panose="020B0503020204020204" pitchFamily="34" charset="-122"/>
      <p:regular r:id="rId23"/>
      <p:bold r:id="rId24"/>
    </p:embeddedFont>
    <p:embeddedFont>
      <p:font typeface="微软雅黑" panose="020B0503020204020204" pitchFamily="34" charset="-122"/>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94595" autoAdjust="0"/>
  </p:normalViewPr>
  <p:slideViewPr>
    <p:cSldViewPr>
      <p:cViewPr varScale="1">
        <p:scale>
          <a:sx n="104" d="100"/>
          <a:sy n="104" d="100"/>
        </p:scale>
        <p:origin x="96" y="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8D8D8">
            <a:alpha val="50000"/>
          </a:srgbClr>
        </a:solidFill>
        <a:effectLst/>
      </p:bgPr>
    </p:bg>
    <p:spTree>
      <p:nvGrpSpPr>
        <p:cNvPr id="1" name=""/>
        <p:cNvGrpSpPr/>
        <p:nvPr/>
      </p:nvGrpSpPr>
      <p:grpSpPr>
        <a:xfrm>
          <a:off x="0" y="0"/>
          <a:ext cx="0" cy="0"/>
          <a:chOff x="0" y="0"/>
          <a:chExt cx="0" cy="0"/>
        </a:xfrm>
      </p:grpSpPr>
      <p:sp>
        <p:nvSpPr>
          <p:cNvPr id="2" name="AutoShape 2"/>
          <p:cNvSpPr/>
          <p:nvPr/>
        </p:nvSpPr>
        <p:spPr>
          <a:xfrm>
            <a:off x="0" y="0"/>
            <a:ext cx="12192000" cy="6858000"/>
          </a:xfrm>
          <a:prstGeom prst="rect">
            <a:avLst/>
          </a:prstGeom>
          <a:blipFill dpi="0" rotWithShape="1">
            <a:blip r:embed="rId2">
              <a:alphaModFix amt="50000"/>
            </a:blip>
            <a:tile tx="0" ty="0" sx="100000" sy="100000"/>
          </a:blipFill>
          <a:ln/>
        </p:spPr>
        <p:txBody>
          <a:bodyPr/>
          <a:lstStyle/>
          <a:p>
            <a:endParaRPr lang="zh-CN" altLang="en-US"/>
          </a:p>
        </p:txBody>
      </p:sp>
      <p:grpSp>
        <p:nvGrpSpPr>
          <p:cNvPr id="3" name="Group 3"/>
          <p:cNvGrpSpPr/>
          <p:nvPr/>
        </p:nvGrpSpPr>
        <p:grpSpPr>
          <a:xfrm>
            <a:off x="6502432" y="-2847022"/>
            <a:ext cx="5696808" cy="5694140"/>
            <a:chOff x="6502432" y="-2847022"/>
            <a:chExt cx="5696808" cy="5694140"/>
          </a:xfrm>
        </p:grpSpPr>
        <p:sp>
          <p:nvSpPr>
            <p:cNvPr id="4" name="Freeform 4"/>
            <p:cNvSpPr/>
            <p:nvPr/>
          </p:nvSpPr>
          <p:spPr>
            <a:xfrm>
              <a:off x="9504426" y="-2558224"/>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 name="Freeform 5"/>
            <p:cNvSpPr/>
            <p:nvPr/>
          </p:nvSpPr>
          <p:spPr>
            <a:xfrm>
              <a:off x="9949624" y="-2438971"/>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 name="Freeform 6"/>
            <p:cNvSpPr/>
            <p:nvPr/>
          </p:nvSpPr>
          <p:spPr>
            <a:xfrm>
              <a:off x="10466260" y="-214493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7" name="Freeform 7"/>
            <p:cNvSpPr/>
            <p:nvPr/>
          </p:nvSpPr>
          <p:spPr>
            <a:xfrm>
              <a:off x="10842593" y="-1930241"/>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8" name="Freeform 8"/>
            <p:cNvSpPr/>
            <p:nvPr/>
          </p:nvSpPr>
          <p:spPr>
            <a:xfrm>
              <a:off x="11017472" y="-1498378"/>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9" name="Freeform 9"/>
            <p:cNvSpPr/>
            <p:nvPr/>
          </p:nvSpPr>
          <p:spPr>
            <a:xfrm>
              <a:off x="11269123" y="-93926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0" name="Freeform 10"/>
            <p:cNvSpPr/>
            <p:nvPr/>
          </p:nvSpPr>
          <p:spPr>
            <a:xfrm>
              <a:off x="11401616" y="-298132"/>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1" name="Freeform 11"/>
            <p:cNvSpPr/>
            <p:nvPr/>
          </p:nvSpPr>
          <p:spPr>
            <a:xfrm>
              <a:off x="11383041" y="160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2" name="Freeform 12"/>
            <p:cNvSpPr/>
            <p:nvPr/>
          </p:nvSpPr>
          <p:spPr>
            <a:xfrm>
              <a:off x="11274457" y="536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3" name="Freeform 13"/>
            <p:cNvSpPr/>
            <p:nvPr/>
          </p:nvSpPr>
          <p:spPr>
            <a:xfrm>
              <a:off x="11049191" y="989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4" name="Freeform 14"/>
            <p:cNvSpPr/>
            <p:nvPr/>
          </p:nvSpPr>
          <p:spPr>
            <a:xfrm>
              <a:off x="6796468" y="-10468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5" name="Freeform 15"/>
            <p:cNvSpPr/>
            <p:nvPr/>
          </p:nvSpPr>
          <p:spPr>
            <a:xfrm>
              <a:off x="6804470" y="-801529"/>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6" name="Freeform 16"/>
            <p:cNvSpPr/>
            <p:nvPr/>
          </p:nvSpPr>
          <p:spPr>
            <a:xfrm>
              <a:off x="6984682" y="-1251966"/>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7" name="Freeform 17"/>
            <p:cNvSpPr/>
            <p:nvPr/>
          </p:nvSpPr>
          <p:spPr>
            <a:xfrm>
              <a:off x="7199281" y="-179251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8" name="Freeform 18"/>
            <p:cNvSpPr/>
            <p:nvPr/>
          </p:nvSpPr>
          <p:spPr>
            <a:xfrm>
              <a:off x="7694771" y="-2163413"/>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9" name="Freeform 19"/>
            <p:cNvSpPr/>
            <p:nvPr/>
          </p:nvSpPr>
          <p:spPr>
            <a:xfrm>
              <a:off x="8211408" y="-2478786"/>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0" name="Freeform 20"/>
            <p:cNvSpPr/>
            <p:nvPr/>
          </p:nvSpPr>
          <p:spPr>
            <a:xfrm>
              <a:off x="6502432" y="-2847022"/>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1" name="Freeform 21"/>
            <p:cNvSpPr/>
            <p:nvPr/>
          </p:nvSpPr>
          <p:spPr>
            <a:xfrm>
              <a:off x="8839391" y="202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2" name="Freeform 22"/>
            <p:cNvSpPr/>
            <p:nvPr/>
          </p:nvSpPr>
          <p:spPr>
            <a:xfrm>
              <a:off x="8688419" y="549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3" name="Freeform 23"/>
            <p:cNvSpPr/>
            <p:nvPr/>
          </p:nvSpPr>
          <p:spPr>
            <a:xfrm>
              <a:off x="7620571" y="-1736884"/>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4" name="Freeform 24"/>
            <p:cNvSpPr/>
            <p:nvPr/>
          </p:nvSpPr>
          <p:spPr>
            <a:xfrm>
              <a:off x="10095357" y="-820102"/>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5" name="Freeform 25"/>
            <p:cNvSpPr/>
            <p:nvPr/>
          </p:nvSpPr>
          <p:spPr>
            <a:xfrm>
              <a:off x="9787985" y="-806863"/>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grpSp>
        <p:nvGrpSpPr>
          <p:cNvPr id="26" name="Group 26"/>
          <p:cNvGrpSpPr/>
          <p:nvPr/>
        </p:nvGrpSpPr>
        <p:grpSpPr>
          <a:xfrm>
            <a:off x="-7144" y="4010978"/>
            <a:ext cx="5696808" cy="5694140"/>
            <a:chOff x="-7144" y="4010978"/>
            <a:chExt cx="5696808" cy="5694140"/>
          </a:xfrm>
        </p:grpSpPr>
        <p:sp>
          <p:nvSpPr>
            <p:cNvPr id="27" name="Freeform 27"/>
            <p:cNvSpPr/>
            <p:nvPr/>
          </p:nvSpPr>
          <p:spPr>
            <a:xfrm>
              <a:off x="4759547" y="591874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8" name="Freeform 28"/>
            <p:cNvSpPr/>
            <p:nvPr/>
          </p:nvSpPr>
          <p:spPr>
            <a:xfrm>
              <a:off x="4892040" y="6559868"/>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9" name="Freeform 29"/>
            <p:cNvSpPr/>
            <p:nvPr/>
          </p:nvSpPr>
          <p:spPr>
            <a:xfrm>
              <a:off x="4873466" y="7018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0" name="Freeform 30"/>
            <p:cNvSpPr/>
            <p:nvPr/>
          </p:nvSpPr>
          <p:spPr>
            <a:xfrm>
              <a:off x="4764881" y="7394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1" name="Freeform 31"/>
            <p:cNvSpPr/>
            <p:nvPr/>
          </p:nvSpPr>
          <p:spPr>
            <a:xfrm>
              <a:off x="4539615" y="7847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2" name="Freeform 32"/>
            <p:cNvSpPr/>
            <p:nvPr/>
          </p:nvSpPr>
          <p:spPr>
            <a:xfrm>
              <a:off x="639318" y="7876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3" name="Freeform 33"/>
            <p:cNvSpPr/>
            <p:nvPr/>
          </p:nvSpPr>
          <p:spPr>
            <a:xfrm>
              <a:off x="342614" y="7270052"/>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4" name="Freeform 34"/>
            <p:cNvSpPr/>
            <p:nvPr/>
          </p:nvSpPr>
          <p:spPr>
            <a:xfrm>
              <a:off x="286893" y="675332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5" name="Freeform 35"/>
            <p:cNvSpPr/>
            <p:nvPr/>
          </p:nvSpPr>
          <p:spPr>
            <a:xfrm>
              <a:off x="294894" y="6056471"/>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6" name="Freeform 36"/>
            <p:cNvSpPr/>
            <p:nvPr/>
          </p:nvSpPr>
          <p:spPr>
            <a:xfrm>
              <a:off x="475012" y="5606034"/>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7" name="Freeform 37"/>
            <p:cNvSpPr/>
            <p:nvPr/>
          </p:nvSpPr>
          <p:spPr>
            <a:xfrm>
              <a:off x="689705" y="506549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8" name="AutoShape 38"/>
            <p:cNvSpPr/>
            <p:nvPr/>
          </p:nvSpPr>
          <p:spPr>
            <a:xfrm>
              <a:off x="1505807"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9" name="AutoShape 39"/>
            <p:cNvSpPr/>
            <p:nvPr/>
          </p:nvSpPr>
          <p:spPr>
            <a:xfrm>
              <a:off x="4036219"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0" name="Freeform 40"/>
            <p:cNvSpPr/>
            <p:nvPr/>
          </p:nvSpPr>
          <p:spPr>
            <a:xfrm>
              <a:off x="1876711" y="8793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1" name="Freeform 41"/>
            <p:cNvSpPr/>
            <p:nvPr/>
          </p:nvSpPr>
          <p:spPr>
            <a:xfrm>
              <a:off x="2385441" y="8875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2" name="Freeform 42"/>
            <p:cNvSpPr/>
            <p:nvPr/>
          </p:nvSpPr>
          <p:spPr>
            <a:xfrm>
              <a:off x="2888932" y="8889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3" name="Freeform 43"/>
            <p:cNvSpPr/>
            <p:nvPr/>
          </p:nvSpPr>
          <p:spPr>
            <a:xfrm>
              <a:off x="3352610" y="8793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4" name="Freeform 44"/>
            <p:cNvSpPr/>
            <p:nvPr/>
          </p:nvSpPr>
          <p:spPr>
            <a:xfrm>
              <a:off x="-7144" y="4010978"/>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5" name="Freeform 45"/>
            <p:cNvSpPr/>
            <p:nvPr/>
          </p:nvSpPr>
          <p:spPr>
            <a:xfrm>
              <a:off x="2329815" y="7060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6" name="Freeform 46"/>
            <p:cNvSpPr/>
            <p:nvPr/>
          </p:nvSpPr>
          <p:spPr>
            <a:xfrm>
              <a:off x="2178749" y="7407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7" name="Freeform 47"/>
            <p:cNvSpPr/>
            <p:nvPr/>
          </p:nvSpPr>
          <p:spPr>
            <a:xfrm>
              <a:off x="1110996" y="5121116"/>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8" name="Freeform 48"/>
            <p:cNvSpPr/>
            <p:nvPr/>
          </p:nvSpPr>
          <p:spPr>
            <a:xfrm>
              <a:off x="3585781" y="6037898"/>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9" name="Freeform 49"/>
            <p:cNvSpPr/>
            <p:nvPr/>
          </p:nvSpPr>
          <p:spPr>
            <a:xfrm>
              <a:off x="3278410" y="6051137"/>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cxnSp>
        <p:nvCxnSpPr>
          <p:cNvPr id="50" name="Connector 50"/>
          <p:cNvCxnSpPr/>
          <p:nvPr/>
        </p:nvCxnSpPr>
        <p:spPr>
          <a:xfrm>
            <a:off x="404502" y="788535"/>
            <a:ext cx="7200000" cy="0"/>
          </a:xfrm>
          <a:prstGeom prst="line">
            <a:avLst/>
          </a:prstGeom>
          <a:ln w="57150">
            <a:gradFill>
              <a:gsLst>
                <a:gs pos="0">
                  <a:srgbClr val="B60D4D">
                    <a:alpha val="100000"/>
                  </a:srgbClr>
                </a:gs>
                <a:gs pos="100000">
                  <a:srgbClr val="B60D4D">
                    <a:alpha val="0"/>
                  </a:srgbClr>
                </a:gs>
              </a:gsLst>
              <a:lin ang="0"/>
            </a:gradFill>
            <a:prstDash val="solid"/>
            <a:headEnd type="none"/>
            <a:tailEnd type="none"/>
          </a:ln>
        </p:spPr>
      </p:cxnSp>
      <p:pic>
        <p:nvPicPr>
          <p:cNvPr id="51" name="Picture 51"/>
          <p:cNvPicPr>
            <a:picLocks noChangeAspect="1"/>
          </p:cNvPicPr>
          <p:nvPr/>
        </p:nvPicPr>
        <p:blipFill>
          <a:blip r:embed="rId3"/>
          <a:srcRect l="18728" t="13664" r="20195" b="6852"/>
          <a:stretch>
            <a:fillRect/>
          </a:stretch>
        </p:blipFill>
        <p:spPr>
          <a:xfrm>
            <a:off x="11201759" y="0"/>
            <a:ext cx="990240" cy="981777"/>
          </a:xfrm>
          <a:prstGeom prst="rect">
            <a:avLst/>
          </a:prstGeom>
          <a:noFill/>
        </p:spPr>
      </p:pic>
      <p:sp>
        <p:nvSpPr>
          <p:cNvPr id="52" name="TextBox 52"/>
          <p:cNvSpPr txBox="1"/>
          <p:nvPr/>
        </p:nvSpPr>
        <p:spPr>
          <a:xfrm>
            <a:off x="1175200" y="1248222"/>
            <a:ext cx="8282625" cy="2113544"/>
          </a:xfrm>
          <a:prstGeom prst="rect">
            <a:avLst/>
          </a:prstGeom>
          <a:ln/>
        </p:spPr>
        <p:txBody>
          <a:bodyPr vert="horz" wrap="square" lIns="123825" tIns="123825" rIns="57150" bIns="123825" rtlCol="0" anchor="t" anchorCtr="0">
            <a:normAutofit/>
          </a:bodyPr>
          <a:lstStyle/>
          <a:p>
            <a:pPr>
              <a:lnSpc>
                <a:spcPct val="120000"/>
              </a:lnSpc>
            </a:pPr>
            <a:r>
              <a:rPr lang="en-US" sz="4875" b="1" dirty="0" err="1">
                <a:latin typeface="Microsoft Yahei"/>
                <a:ea typeface="Microsoft Yahei"/>
                <a:cs typeface="Microsoft Yahei"/>
              </a:rPr>
              <a:t>基于PCA特征提取的人脸特征数据识别算法Matlab仿真</a:t>
            </a:r>
            <a:endParaRPr lang="en-US" sz="4875" b="1" dirty="0">
              <a:latin typeface="Microsoft Yahei"/>
              <a:ea typeface="Microsoft Yahei"/>
              <a:cs typeface="Microsoft Yahei"/>
            </a:endParaRPr>
          </a:p>
        </p:txBody>
      </p:sp>
      <p:sp>
        <p:nvSpPr>
          <p:cNvPr id="53" name="TextBox 53"/>
          <p:cNvSpPr txBox="1"/>
          <p:nvPr/>
        </p:nvSpPr>
        <p:spPr>
          <a:xfrm>
            <a:off x="1175200" y="4193537"/>
            <a:ext cx="7586172" cy="598063"/>
          </a:xfrm>
          <a:prstGeom prst="rect">
            <a:avLst/>
          </a:prstGeom>
          <a:ln/>
        </p:spPr>
        <p:txBody>
          <a:bodyPr vert="horz" wrap="square" lIns="123825" tIns="123825" rIns="57150" bIns="123825" rtlCol="0" anchor="t" anchorCtr="0">
            <a:noAutofit/>
          </a:bodyPr>
          <a:lstStyle/>
          <a:p>
            <a:pPr>
              <a:lnSpc>
                <a:spcPct val="120000"/>
              </a:lnSpc>
              <a:spcBef>
                <a:spcPts val="450"/>
              </a:spcBef>
            </a:pPr>
            <a:r>
              <a:rPr lang="en-US" sz="2400" dirty="0" err="1">
                <a:latin typeface="Microsoft Yahei"/>
                <a:ea typeface="Microsoft Yahei"/>
                <a:cs typeface="Microsoft Yahei"/>
              </a:rPr>
              <a:t>汇报人</a:t>
            </a:r>
            <a:r>
              <a:rPr lang="en-US" sz="2400" dirty="0">
                <a:latin typeface="Microsoft Yahei"/>
                <a:ea typeface="Microsoft Yahei"/>
                <a:cs typeface="Microsoft Yahei"/>
              </a:rPr>
              <a:t>：</a:t>
            </a:r>
            <a:r>
              <a:rPr lang="zh-CN" altLang="en-US" sz="2400" dirty="0">
                <a:latin typeface="Microsoft Yahei"/>
                <a:ea typeface="Microsoft Yahei"/>
                <a:cs typeface="Microsoft Yahei"/>
              </a:rPr>
              <a:t>郑臻 欧阳亿 高俊威 周家辉</a:t>
            </a:r>
            <a:endParaRPr lang="en-US" sz="2400" dirty="0">
              <a:latin typeface="Microsoft Yahei"/>
              <a:ea typeface="Microsoft Yahei"/>
              <a:cs typeface="Microsoft Yahe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8794B2B-D4BC-FF48-E35F-0EF96AC10199}"/>
              </a:ext>
            </a:extLst>
          </p:cNvPr>
          <p:cNvPicPr>
            <a:picLocks noChangeAspect="1"/>
          </p:cNvPicPr>
          <p:nvPr/>
        </p:nvPicPr>
        <p:blipFill>
          <a:blip r:embed="rId2"/>
          <a:stretch>
            <a:fillRect/>
          </a:stretch>
        </p:blipFill>
        <p:spPr>
          <a:xfrm>
            <a:off x="0" y="0"/>
            <a:ext cx="12192000" cy="6857999"/>
          </a:xfrm>
          <a:prstGeom prst="rect">
            <a:avLst/>
          </a:prstGeom>
        </p:spPr>
      </p:pic>
      <p:pic>
        <p:nvPicPr>
          <p:cNvPr id="3" name="图片 2">
            <a:extLst>
              <a:ext uri="{FF2B5EF4-FFF2-40B4-BE49-F238E27FC236}">
                <a16:creationId xmlns:a16="http://schemas.microsoft.com/office/drawing/2014/main" id="{21D193CF-229E-2068-8953-7343CFF669E5}"/>
              </a:ext>
            </a:extLst>
          </p:cNvPr>
          <p:cNvPicPr>
            <a:picLocks noChangeAspect="1"/>
          </p:cNvPicPr>
          <p:nvPr/>
        </p:nvPicPr>
        <p:blipFill>
          <a:blip r:embed="rId3"/>
          <a:stretch>
            <a:fillRect/>
          </a:stretch>
        </p:blipFill>
        <p:spPr>
          <a:xfrm>
            <a:off x="11194150" y="0"/>
            <a:ext cx="987638" cy="981541"/>
          </a:xfrm>
          <a:prstGeom prst="rect">
            <a:avLst/>
          </a:prstGeom>
        </p:spPr>
      </p:pic>
      <p:sp>
        <p:nvSpPr>
          <p:cNvPr id="4" name="文本框 3">
            <a:extLst>
              <a:ext uri="{FF2B5EF4-FFF2-40B4-BE49-F238E27FC236}">
                <a16:creationId xmlns:a16="http://schemas.microsoft.com/office/drawing/2014/main" id="{8AFA991E-71E8-C443-1C50-28DEB09D62E1}"/>
              </a:ext>
            </a:extLst>
          </p:cNvPr>
          <p:cNvSpPr txBox="1"/>
          <p:nvPr/>
        </p:nvSpPr>
        <p:spPr>
          <a:xfrm>
            <a:off x="609600" y="320418"/>
            <a:ext cx="4114800" cy="584775"/>
          </a:xfrm>
          <a:prstGeom prst="rect">
            <a:avLst/>
          </a:prstGeom>
          <a:noFill/>
        </p:spPr>
        <p:txBody>
          <a:bodyPr wrap="square" rtlCol="0">
            <a:spAutoFit/>
          </a:bodyPr>
          <a:lstStyle/>
          <a:p>
            <a:r>
              <a:rPr lang="en-US" altLang="zh-CN" sz="3200" dirty="0">
                <a:latin typeface="微软雅黑" panose="020B0503020204020204" pitchFamily="34" charset="-122"/>
                <a:ea typeface="微软雅黑" panose="020B0503020204020204" pitchFamily="34" charset="-122"/>
              </a:rPr>
              <a:t>KNN</a:t>
            </a:r>
            <a:r>
              <a:rPr lang="zh-CN" altLang="en-US" sz="3200" dirty="0">
                <a:latin typeface="微软雅黑" panose="020B0503020204020204" pitchFamily="34" charset="-122"/>
                <a:ea typeface="微软雅黑" panose="020B0503020204020204" pitchFamily="34" charset="-122"/>
              </a:rPr>
              <a:t>识别算法流程</a:t>
            </a:r>
          </a:p>
        </p:txBody>
      </p:sp>
      <p:pic>
        <p:nvPicPr>
          <p:cNvPr id="5" name="图片 4">
            <a:extLst>
              <a:ext uri="{FF2B5EF4-FFF2-40B4-BE49-F238E27FC236}">
                <a16:creationId xmlns:a16="http://schemas.microsoft.com/office/drawing/2014/main" id="{30EA8986-437A-D016-4E31-92DABE0B2D63}"/>
              </a:ext>
            </a:extLst>
          </p:cNvPr>
          <p:cNvPicPr>
            <a:picLocks noChangeAspect="1"/>
          </p:cNvPicPr>
          <p:nvPr/>
        </p:nvPicPr>
        <p:blipFill>
          <a:blip r:embed="rId4"/>
          <a:stretch>
            <a:fillRect/>
          </a:stretch>
        </p:blipFill>
        <p:spPr>
          <a:xfrm>
            <a:off x="457200" y="926672"/>
            <a:ext cx="7236579" cy="54869"/>
          </a:xfrm>
          <a:prstGeom prst="rect">
            <a:avLst/>
          </a:prstGeom>
        </p:spPr>
      </p:pic>
      <p:sp>
        <p:nvSpPr>
          <p:cNvPr id="6" name="文本框 5">
            <a:extLst>
              <a:ext uri="{FF2B5EF4-FFF2-40B4-BE49-F238E27FC236}">
                <a16:creationId xmlns:a16="http://schemas.microsoft.com/office/drawing/2014/main" id="{EC9AD5D2-A15F-C05B-DAE7-2E446A8DAE24}"/>
              </a:ext>
            </a:extLst>
          </p:cNvPr>
          <p:cNvSpPr txBox="1"/>
          <p:nvPr/>
        </p:nvSpPr>
        <p:spPr>
          <a:xfrm>
            <a:off x="642842" y="1229702"/>
            <a:ext cx="6477000" cy="923330"/>
          </a:xfrm>
          <a:prstGeom prst="rect">
            <a:avLst/>
          </a:prstGeom>
          <a:noFill/>
        </p:spPr>
        <p:txBody>
          <a:bodyPr wrap="square" rtlCol="0">
            <a:spAutoFit/>
          </a:bodyPr>
          <a:lstStyle/>
          <a:p>
            <a:r>
              <a:rPr lang="zh-CN" altLang="zh-CN"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计算距离：本实验中距离定义为测试集与训练集映射回脸空间后的矩阵相减的差值，差值越大距离越大，即越不可能为同一张脸</a:t>
            </a:r>
            <a:r>
              <a:rPr lang="zh-CN" altLang="en-US"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567E9A30-75DC-86B9-B2CC-534D16ECE43A}"/>
              </a:ext>
            </a:extLst>
          </p:cNvPr>
          <p:cNvSpPr txBox="1"/>
          <p:nvPr/>
        </p:nvSpPr>
        <p:spPr>
          <a:xfrm>
            <a:off x="642842" y="2390579"/>
            <a:ext cx="2286000" cy="369332"/>
          </a:xfrm>
          <a:prstGeom prst="rect">
            <a:avLst/>
          </a:prstGeom>
          <a:noFill/>
        </p:spPr>
        <p:txBody>
          <a:bodyPr wrap="square" rtlCol="0">
            <a:spAutoFit/>
          </a:bodyPr>
          <a:lstStyle/>
          <a:p>
            <a:r>
              <a:rPr lang="zh-CN" altLang="zh-CN"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对距离进行升序排序</a:t>
            </a:r>
            <a:r>
              <a:rPr lang="zh-CN" altLang="en-US"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A6B8981-9C40-1960-83CA-E8BCDF2ECDBD}"/>
              </a:ext>
            </a:extLst>
          </p:cNvPr>
          <p:cNvSpPr txBox="1"/>
          <p:nvPr/>
        </p:nvSpPr>
        <p:spPr>
          <a:xfrm>
            <a:off x="642842" y="3084210"/>
            <a:ext cx="5562600" cy="923330"/>
          </a:xfrm>
          <a:prstGeom prst="rect">
            <a:avLst/>
          </a:prstGeom>
          <a:noFill/>
        </p:spPr>
        <p:txBody>
          <a:bodyPr wrap="square" rtlCol="0">
            <a:spAutoFit/>
          </a:bodyPr>
          <a:lstStyle/>
          <a:p>
            <a:r>
              <a:rPr lang="zh-CN" altLang="zh-CN" sz="1800" kern="100" dirty="0">
                <a:solidFill>
                  <a:srgbClr val="000000"/>
                </a:solidFill>
                <a:effectLst/>
                <a:latin typeface="微软雅黑" panose="020B0503020204020204" pitchFamily="34" charset="-122"/>
                <a:ea typeface="微软雅黑" panose="020B0503020204020204" pitchFamily="34" charset="-122"/>
              </a:rPr>
              <a:t>选取前</a:t>
            </a:r>
            <a:r>
              <a:rPr lang="en-US" altLang="zh-CN" sz="1800" kern="100" dirty="0">
                <a:solidFill>
                  <a:srgbClr val="000000"/>
                </a:solidFill>
                <a:effectLst/>
                <a:latin typeface="微软雅黑" panose="020B0503020204020204" pitchFamily="34" charset="-122"/>
                <a:ea typeface="微软雅黑" panose="020B0503020204020204" pitchFamily="34" charset="-122"/>
              </a:rPr>
              <a:t>k</a:t>
            </a:r>
            <a:r>
              <a:rPr lang="zh-CN" altLang="zh-CN" sz="1800" kern="100" dirty="0">
                <a:solidFill>
                  <a:srgbClr val="000000"/>
                </a:solidFill>
                <a:effectLst/>
                <a:latin typeface="微软雅黑" panose="020B0503020204020204" pitchFamily="34" charset="-122"/>
                <a:ea typeface="微软雅黑" panose="020B0503020204020204" pitchFamily="34" charset="-122"/>
              </a:rPr>
              <a:t>个距离，获取对应的标签</a:t>
            </a:r>
            <a:r>
              <a:rPr lang="en-US" altLang="zh-CN" sz="1800" kern="100" dirty="0">
                <a:solidFill>
                  <a:srgbClr val="000000"/>
                </a:solidFill>
                <a:effectLst/>
                <a:latin typeface="微软雅黑" panose="020B0503020204020204" pitchFamily="34" charset="-122"/>
                <a:ea typeface="微软雅黑" panose="020B0503020204020204" pitchFamily="34" charset="-122"/>
              </a:rPr>
              <a:t>label</a:t>
            </a:r>
            <a:r>
              <a:rPr lang="zh-CN" altLang="zh-CN" sz="1800" kern="100" dirty="0">
                <a:solidFill>
                  <a:srgbClr val="000000"/>
                </a:solidFill>
                <a:effectLst/>
                <a:latin typeface="微软雅黑" panose="020B0503020204020204" pitchFamily="34" charset="-122"/>
                <a:ea typeface="微软雅黑" panose="020B0503020204020204" pitchFamily="34" charset="-122"/>
              </a:rPr>
              <a:t>（即对应的人脸），选取出现次数最多的</a:t>
            </a:r>
            <a:r>
              <a:rPr lang="en-US" altLang="zh-CN" sz="1800" kern="100" dirty="0">
                <a:solidFill>
                  <a:srgbClr val="000000"/>
                </a:solidFill>
                <a:effectLst/>
                <a:latin typeface="微软雅黑" panose="020B0503020204020204" pitchFamily="34" charset="-122"/>
                <a:ea typeface="微软雅黑" panose="020B0503020204020204" pitchFamily="34" charset="-122"/>
              </a:rPr>
              <a:t>label</a:t>
            </a:r>
            <a:r>
              <a:rPr lang="zh-CN" altLang="zh-CN" sz="1800" kern="100" dirty="0">
                <a:solidFill>
                  <a:srgbClr val="000000"/>
                </a:solidFill>
                <a:effectLst/>
                <a:latin typeface="微软雅黑" panose="020B0503020204020204" pitchFamily="34" charset="-122"/>
                <a:ea typeface="微软雅黑" panose="020B0503020204020204" pitchFamily="34" charset="-122"/>
              </a:rPr>
              <a:t>作为预测脸</a:t>
            </a:r>
            <a:r>
              <a:rPr lang="zh-CN" altLang="en-US" sz="1800" kern="100" dirty="0">
                <a:solidFill>
                  <a:srgbClr val="000000"/>
                </a:solidFill>
                <a:effectLst/>
                <a:latin typeface="微软雅黑" panose="020B0503020204020204" pitchFamily="34" charset="-122"/>
                <a:ea typeface="微软雅黑" panose="020B0503020204020204" pitchFamily="34" charset="-122"/>
              </a:rPr>
              <a:t>；</a:t>
            </a:r>
            <a:endParaRPr lang="zh-CN" altLang="zh-CN" sz="1800" kern="100" dirty="0">
              <a:effectLst/>
              <a:latin typeface="微软雅黑" panose="020B0503020204020204" pitchFamily="34" charset="-122"/>
              <a:ea typeface="微软雅黑" panose="020B0503020204020204" pitchFamily="34" charset="-122"/>
            </a:endParaRPr>
          </a:p>
          <a:p>
            <a:endParaRPr lang="zh-CN" altLang="en-US" dirty="0"/>
          </a:p>
        </p:txBody>
      </p:sp>
      <p:sp>
        <p:nvSpPr>
          <p:cNvPr id="9" name="文本框 8">
            <a:extLst>
              <a:ext uri="{FF2B5EF4-FFF2-40B4-BE49-F238E27FC236}">
                <a16:creationId xmlns:a16="http://schemas.microsoft.com/office/drawing/2014/main" id="{2A8A82BA-4827-A3A1-E76F-2F4E67FA2D25}"/>
              </a:ext>
            </a:extLst>
          </p:cNvPr>
          <p:cNvSpPr txBox="1"/>
          <p:nvPr/>
        </p:nvSpPr>
        <p:spPr>
          <a:xfrm>
            <a:off x="642842" y="4114799"/>
            <a:ext cx="5562600" cy="646331"/>
          </a:xfrm>
          <a:prstGeom prst="rect">
            <a:avLst/>
          </a:prstGeom>
          <a:noFill/>
        </p:spPr>
        <p:txBody>
          <a:bodyPr wrap="square" rtlCol="0">
            <a:spAutoFit/>
          </a:bodyPr>
          <a:lstStyle/>
          <a:p>
            <a:r>
              <a:rPr lang="zh-CN" altLang="zh-CN"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预测脸</a:t>
            </a:r>
            <a:r>
              <a:rPr lang="en-US" altLang="zh-CN" sz="1800" kern="100" dirty="0">
                <a:solidFill>
                  <a:srgbClr val="000000"/>
                </a:solidFill>
                <a:effectLst/>
                <a:latin typeface="微软雅黑" panose="020B0503020204020204" pitchFamily="34" charset="-122"/>
                <a:ea typeface="微软雅黑" panose="020B0503020204020204" pitchFamily="34" charset="-122"/>
              </a:rPr>
              <a:t>label</a:t>
            </a:r>
            <a:r>
              <a:rPr lang="zh-CN" altLang="zh-CN"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与测试脸</a:t>
            </a:r>
            <a:r>
              <a:rPr lang="en-US" altLang="zh-CN" sz="1800" kern="100" dirty="0" err="1">
                <a:solidFill>
                  <a:srgbClr val="000000"/>
                </a:solidFill>
                <a:effectLst/>
                <a:latin typeface="微软雅黑" panose="020B0503020204020204" pitchFamily="34" charset="-122"/>
                <a:ea typeface="微软雅黑" panose="020B0503020204020204" pitchFamily="34" charset="-122"/>
              </a:rPr>
              <a:t>labe</a:t>
            </a:r>
            <a:r>
              <a:rPr lang="zh-CN" altLang="zh-CN"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进行比对，最后用正确识别的人脸数除去测试集大小即为对应</a:t>
            </a:r>
            <a:r>
              <a:rPr lang="en-US" altLang="zh-CN" sz="1800" kern="100" dirty="0">
                <a:solidFill>
                  <a:srgbClr val="000000"/>
                </a:solidFill>
                <a:effectLst/>
                <a:latin typeface="微软雅黑" panose="020B0503020204020204" pitchFamily="34" charset="-122"/>
                <a:ea typeface="微软雅黑" panose="020B0503020204020204" pitchFamily="34" charset="-122"/>
              </a:rPr>
              <a:t>k</a:t>
            </a:r>
            <a:r>
              <a:rPr lang="zh-CN" altLang="zh-CN"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值下的正确率</a:t>
            </a:r>
            <a:r>
              <a:rPr lang="zh-CN" altLang="en-US"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38104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8D8D8">
            <a:alpha val="50000"/>
          </a:srgbClr>
        </a:solidFill>
        <a:effectLst/>
      </p:bgPr>
    </p:bg>
    <p:spTree>
      <p:nvGrpSpPr>
        <p:cNvPr id="1" name=""/>
        <p:cNvGrpSpPr/>
        <p:nvPr/>
      </p:nvGrpSpPr>
      <p:grpSpPr>
        <a:xfrm>
          <a:off x="0" y="0"/>
          <a:ext cx="0" cy="0"/>
          <a:chOff x="0" y="0"/>
          <a:chExt cx="0" cy="0"/>
        </a:xfrm>
      </p:grpSpPr>
      <p:sp>
        <p:nvSpPr>
          <p:cNvPr id="2" name="AutoShape 2"/>
          <p:cNvSpPr/>
          <p:nvPr/>
        </p:nvSpPr>
        <p:spPr>
          <a:xfrm>
            <a:off x="-7144" y="-9335"/>
            <a:ext cx="12192000" cy="6858000"/>
          </a:xfrm>
          <a:prstGeom prst="rect">
            <a:avLst/>
          </a:prstGeom>
          <a:blipFill dpi="0" rotWithShape="1">
            <a:blip r:embed="rId2">
              <a:alphaModFix amt="50000"/>
            </a:blip>
            <a:tile tx="0" ty="0" sx="100000" sy="100000"/>
          </a:blipFill>
          <a:ln/>
        </p:spPr>
        <p:txBody>
          <a:bodyPr/>
          <a:lstStyle/>
          <a:p>
            <a:endParaRPr lang="zh-CN" altLang="en-US"/>
          </a:p>
        </p:txBody>
      </p:sp>
      <p:grpSp>
        <p:nvGrpSpPr>
          <p:cNvPr id="3" name="Group 3"/>
          <p:cNvGrpSpPr/>
          <p:nvPr/>
        </p:nvGrpSpPr>
        <p:grpSpPr>
          <a:xfrm>
            <a:off x="6502432" y="-2847022"/>
            <a:ext cx="5696808" cy="5694140"/>
            <a:chOff x="6502432" y="-2847022"/>
            <a:chExt cx="5696808" cy="5694140"/>
          </a:xfrm>
        </p:grpSpPr>
        <p:sp>
          <p:nvSpPr>
            <p:cNvPr id="4" name="Freeform 4"/>
            <p:cNvSpPr/>
            <p:nvPr/>
          </p:nvSpPr>
          <p:spPr>
            <a:xfrm>
              <a:off x="9504426" y="-2558224"/>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 name="Freeform 5"/>
            <p:cNvSpPr/>
            <p:nvPr/>
          </p:nvSpPr>
          <p:spPr>
            <a:xfrm>
              <a:off x="9949624" y="-2438971"/>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 name="Freeform 6"/>
            <p:cNvSpPr/>
            <p:nvPr/>
          </p:nvSpPr>
          <p:spPr>
            <a:xfrm>
              <a:off x="10466260" y="-214493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7" name="Freeform 7"/>
            <p:cNvSpPr/>
            <p:nvPr/>
          </p:nvSpPr>
          <p:spPr>
            <a:xfrm>
              <a:off x="10842593" y="-1930241"/>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8" name="Freeform 8"/>
            <p:cNvSpPr/>
            <p:nvPr/>
          </p:nvSpPr>
          <p:spPr>
            <a:xfrm>
              <a:off x="11017472" y="-1498378"/>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9" name="Freeform 9"/>
            <p:cNvSpPr/>
            <p:nvPr/>
          </p:nvSpPr>
          <p:spPr>
            <a:xfrm>
              <a:off x="11269123" y="-93926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0" name="Freeform 10"/>
            <p:cNvSpPr/>
            <p:nvPr/>
          </p:nvSpPr>
          <p:spPr>
            <a:xfrm>
              <a:off x="11401616" y="-298132"/>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1" name="Freeform 11"/>
            <p:cNvSpPr/>
            <p:nvPr/>
          </p:nvSpPr>
          <p:spPr>
            <a:xfrm>
              <a:off x="11383041" y="160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2" name="Freeform 12"/>
            <p:cNvSpPr/>
            <p:nvPr/>
          </p:nvSpPr>
          <p:spPr>
            <a:xfrm>
              <a:off x="11274457" y="536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3" name="Freeform 13"/>
            <p:cNvSpPr/>
            <p:nvPr/>
          </p:nvSpPr>
          <p:spPr>
            <a:xfrm>
              <a:off x="11049191" y="989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4" name="Freeform 14"/>
            <p:cNvSpPr/>
            <p:nvPr/>
          </p:nvSpPr>
          <p:spPr>
            <a:xfrm>
              <a:off x="6796468" y="-10468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5" name="Freeform 15"/>
            <p:cNvSpPr/>
            <p:nvPr/>
          </p:nvSpPr>
          <p:spPr>
            <a:xfrm>
              <a:off x="6804470" y="-801529"/>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6" name="Freeform 16"/>
            <p:cNvSpPr/>
            <p:nvPr/>
          </p:nvSpPr>
          <p:spPr>
            <a:xfrm>
              <a:off x="6984682" y="-1251966"/>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7" name="Freeform 17"/>
            <p:cNvSpPr/>
            <p:nvPr/>
          </p:nvSpPr>
          <p:spPr>
            <a:xfrm>
              <a:off x="7199281" y="-179251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8" name="Freeform 18"/>
            <p:cNvSpPr/>
            <p:nvPr/>
          </p:nvSpPr>
          <p:spPr>
            <a:xfrm>
              <a:off x="7694771" y="-2163413"/>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9" name="Freeform 19"/>
            <p:cNvSpPr/>
            <p:nvPr/>
          </p:nvSpPr>
          <p:spPr>
            <a:xfrm>
              <a:off x="8211408" y="-2478786"/>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0" name="Freeform 20"/>
            <p:cNvSpPr/>
            <p:nvPr/>
          </p:nvSpPr>
          <p:spPr>
            <a:xfrm>
              <a:off x="6502432" y="-2847022"/>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1" name="Freeform 21"/>
            <p:cNvSpPr/>
            <p:nvPr/>
          </p:nvSpPr>
          <p:spPr>
            <a:xfrm>
              <a:off x="8839391" y="202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2" name="Freeform 22"/>
            <p:cNvSpPr/>
            <p:nvPr/>
          </p:nvSpPr>
          <p:spPr>
            <a:xfrm>
              <a:off x="8688419" y="549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3" name="Freeform 23"/>
            <p:cNvSpPr/>
            <p:nvPr/>
          </p:nvSpPr>
          <p:spPr>
            <a:xfrm>
              <a:off x="7620571" y="-1736884"/>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4" name="Freeform 24"/>
            <p:cNvSpPr/>
            <p:nvPr/>
          </p:nvSpPr>
          <p:spPr>
            <a:xfrm>
              <a:off x="10095357" y="-820102"/>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5" name="Freeform 25"/>
            <p:cNvSpPr/>
            <p:nvPr/>
          </p:nvSpPr>
          <p:spPr>
            <a:xfrm>
              <a:off x="9787985" y="-806863"/>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grpSp>
        <p:nvGrpSpPr>
          <p:cNvPr id="26" name="Group 26"/>
          <p:cNvGrpSpPr/>
          <p:nvPr/>
        </p:nvGrpSpPr>
        <p:grpSpPr>
          <a:xfrm>
            <a:off x="-7144" y="4010978"/>
            <a:ext cx="5696808" cy="5694140"/>
            <a:chOff x="-7144" y="4010978"/>
            <a:chExt cx="5696808" cy="5694140"/>
          </a:xfrm>
        </p:grpSpPr>
        <p:sp>
          <p:nvSpPr>
            <p:cNvPr id="27" name="Freeform 27"/>
            <p:cNvSpPr/>
            <p:nvPr/>
          </p:nvSpPr>
          <p:spPr>
            <a:xfrm>
              <a:off x="4759547" y="591874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8" name="Freeform 28"/>
            <p:cNvSpPr/>
            <p:nvPr/>
          </p:nvSpPr>
          <p:spPr>
            <a:xfrm>
              <a:off x="4892040" y="6559868"/>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9" name="Freeform 29"/>
            <p:cNvSpPr/>
            <p:nvPr/>
          </p:nvSpPr>
          <p:spPr>
            <a:xfrm>
              <a:off x="4873466" y="7018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0" name="Freeform 30"/>
            <p:cNvSpPr/>
            <p:nvPr/>
          </p:nvSpPr>
          <p:spPr>
            <a:xfrm>
              <a:off x="4764881" y="7394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1" name="Freeform 31"/>
            <p:cNvSpPr/>
            <p:nvPr/>
          </p:nvSpPr>
          <p:spPr>
            <a:xfrm>
              <a:off x="4539615" y="7847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2" name="Freeform 32"/>
            <p:cNvSpPr/>
            <p:nvPr/>
          </p:nvSpPr>
          <p:spPr>
            <a:xfrm>
              <a:off x="639318" y="7876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3" name="Freeform 33"/>
            <p:cNvSpPr/>
            <p:nvPr/>
          </p:nvSpPr>
          <p:spPr>
            <a:xfrm>
              <a:off x="342614" y="7270052"/>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4" name="Freeform 34"/>
            <p:cNvSpPr/>
            <p:nvPr/>
          </p:nvSpPr>
          <p:spPr>
            <a:xfrm>
              <a:off x="286893" y="675332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5" name="Freeform 35"/>
            <p:cNvSpPr/>
            <p:nvPr/>
          </p:nvSpPr>
          <p:spPr>
            <a:xfrm>
              <a:off x="294894" y="6056471"/>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6" name="Freeform 36"/>
            <p:cNvSpPr/>
            <p:nvPr/>
          </p:nvSpPr>
          <p:spPr>
            <a:xfrm>
              <a:off x="475012" y="5606034"/>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7" name="Freeform 37"/>
            <p:cNvSpPr/>
            <p:nvPr/>
          </p:nvSpPr>
          <p:spPr>
            <a:xfrm>
              <a:off x="689705" y="506549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8" name="AutoShape 38"/>
            <p:cNvSpPr/>
            <p:nvPr/>
          </p:nvSpPr>
          <p:spPr>
            <a:xfrm>
              <a:off x="1505807"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9" name="AutoShape 39"/>
            <p:cNvSpPr/>
            <p:nvPr/>
          </p:nvSpPr>
          <p:spPr>
            <a:xfrm>
              <a:off x="4036219"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0" name="Freeform 40"/>
            <p:cNvSpPr/>
            <p:nvPr/>
          </p:nvSpPr>
          <p:spPr>
            <a:xfrm>
              <a:off x="1876711" y="8793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1" name="Freeform 41"/>
            <p:cNvSpPr/>
            <p:nvPr/>
          </p:nvSpPr>
          <p:spPr>
            <a:xfrm>
              <a:off x="2385441" y="8875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2" name="Freeform 42"/>
            <p:cNvSpPr/>
            <p:nvPr/>
          </p:nvSpPr>
          <p:spPr>
            <a:xfrm>
              <a:off x="2888932" y="8889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3" name="Freeform 43"/>
            <p:cNvSpPr/>
            <p:nvPr/>
          </p:nvSpPr>
          <p:spPr>
            <a:xfrm>
              <a:off x="3352610" y="8793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4" name="Freeform 44"/>
            <p:cNvSpPr/>
            <p:nvPr/>
          </p:nvSpPr>
          <p:spPr>
            <a:xfrm>
              <a:off x="-7144" y="4010978"/>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5" name="Freeform 45"/>
            <p:cNvSpPr/>
            <p:nvPr/>
          </p:nvSpPr>
          <p:spPr>
            <a:xfrm>
              <a:off x="2329815" y="7060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6" name="Freeform 46"/>
            <p:cNvSpPr/>
            <p:nvPr/>
          </p:nvSpPr>
          <p:spPr>
            <a:xfrm>
              <a:off x="2178749" y="7407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7" name="Freeform 47"/>
            <p:cNvSpPr/>
            <p:nvPr/>
          </p:nvSpPr>
          <p:spPr>
            <a:xfrm>
              <a:off x="1110996" y="5121116"/>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8" name="Freeform 48"/>
            <p:cNvSpPr/>
            <p:nvPr/>
          </p:nvSpPr>
          <p:spPr>
            <a:xfrm>
              <a:off x="3585781" y="6037898"/>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9" name="Freeform 49"/>
            <p:cNvSpPr/>
            <p:nvPr/>
          </p:nvSpPr>
          <p:spPr>
            <a:xfrm>
              <a:off x="3278410" y="6051137"/>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cxnSp>
        <p:nvCxnSpPr>
          <p:cNvPr id="50" name="Connector 50"/>
          <p:cNvCxnSpPr/>
          <p:nvPr/>
        </p:nvCxnSpPr>
        <p:spPr>
          <a:xfrm>
            <a:off x="404502" y="788535"/>
            <a:ext cx="7200000" cy="0"/>
          </a:xfrm>
          <a:prstGeom prst="line">
            <a:avLst/>
          </a:prstGeom>
          <a:ln w="57150">
            <a:gradFill>
              <a:gsLst>
                <a:gs pos="0">
                  <a:srgbClr val="B60D4D">
                    <a:alpha val="100000"/>
                  </a:srgbClr>
                </a:gs>
                <a:gs pos="100000">
                  <a:srgbClr val="B60D4D">
                    <a:alpha val="0"/>
                  </a:srgbClr>
                </a:gs>
              </a:gsLst>
              <a:lin ang="0"/>
            </a:gradFill>
            <a:prstDash val="solid"/>
            <a:headEnd type="none"/>
            <a:tailEnd type="none"/>
          </a:ln>
        </p:spPr>
      </p:cxnSp>
      <p:pic>
        <p:nvPicPr>
          <p:cNvPr id="51" name="Picture 51"/>
          <p:cNvPicPr>
            <a:picLocks noChangeAspect="1"/>
          </p:cNvPicPr>
          <p:nvPr/>
        </p:nvPicPr>
        <p:blipFill>
          <a:blip r:embed="rId3"/>
          <a:srcRect l="18728" t="13664" r="20195" b="6852"/>
          <a:stretch>
            <a:fillRect/>
          </a:stretch>
        </p:blipFill>
        <p:spPr>
          <a:xfrm>
            <a:off x="11201759" y="0"/>
            <a:ext cx="990240" cy="981777"/>
          </a:xfrm>
          <a:prstGeom prst="rect">
            <a:avLst/>
          </a:prstGeom>
          <a:noFill/>
        </p:spPr>
      </p:pic>
      <p:sp>
        <p:nvSpPr>
          <p:cNvPr id="52" name="TextBox 52"/>
          <p:cNvSpPr txBox="1"/>
          <p:nvPr/>
        </p:nvSpPr>
        <p:spPr>
          <a:xfrm>
            <a:off x="1554232" y="3783649"/>
            <a:ext cx="7738896" cy="1623989"/>
          </a:xfrm>
          <a:prstGeom prst="rect">
            <a:avLst/>
          </a:prstGeom>
          <a:ln/>
        </p:spPr>
        <p:txBody>
          <a:bodyPr vert="horz" wrap="square" lIns="123825" tIns="123825" rIns="57150" bIns="123825" rtlCol="0" anchor="t" anchorCtr="0">
            <a:normAutofit/>
          </a:bodyPr>
          <a:lstStyle/>
          <a:p>
            <a:pPr>
              <a:lnSpc>
                <a:spcPct val="120000"/>
              </a:lnSpc>
            </a:pPr>
            <a:r>
              <a:rPr lang="en-US" altLang="zh-CN" sz="3600" b="1" dirty="0">
                <a:effectLst/>
                <a:latin typeface="微软雅黑" panose="020B0503020204020204" pitchFamily="34" charset="-122"/>
                <a:ea typeface="微软雅黑" panose="020B0503020204020204" pitchFamily="34" charset="-122"/>
              </a:rPr>
              <a:t>CNN</a:t>
            </a:r>
            <a:r>
              <a:rPr lang="zh-CN" altLang="zh-CN" sz="3600" b="1" dirty="0">
                <a:effectLst/>
                <a:latin typeface="微软雅黑" panose="020B0503020204020204" pitchFamily="34" charset="-122"/>
                <a:ea typeface="微软雅黑" panose="020B0503020204020204" pitchFamily="34" charset="-122"/>
                <a:cs typeface="Times New Roman" panose="02020603050405020304" pitchFamily="18" charset="0"/>
              </a:rPr>
              <a:t>设计与技术实现</a:t>
            </a:r>
            <a:endParaRPr lang="en-US" sz="3600" b="1" dirty="0">
              <a:latin typeface="微软雅黑" panose="020B0503020204020204" pitchFamily="34" charset="-122"/>
              <a:ea typeface="微软雅黑" panose="020B0503020204020204" pitchFamily="34" charset="-122"/>
              <a:cs typeface="Microsoft Yahei"/>
            </a:endParaRPr>
          </a:p>
        </p:txBody>
      </p:sp>
      <p:sp>
        <p:nvSpPr>
          <p:cNvPr id="53" name="TextBox 53"/>
          <p:cNvSpPr txBox="1"/>
          <p:nvPr/>
        </p:nvSpPr>
        <p:spPr>
          <a:xfrm>
            <a:off x="1554232" y="2032935"/>
            <a:ext cx="8270863" cy="1625803"/>
          </a:xfrm>
          <a:prstGeom prst="rect">
            <a:avLst/>
          </a:prstGeom>
          <a:ln/>
        </p:spPr>
        <p:txBody>
          <a:bodyPr vert="horz" wrap="square" lIns="123825" tIns="123825" rIns="57150" bIns="123825" rtlCol="0" anchor="t" anchorCtr="0">
            <a:noAutofit/>
          </a:bodyPr>
          <a:lstStyle/>
          <a:p>
            <a:pPr>
              <a:lnSpc>
                <a:spcPct val="120000"/>
              </a:lnSpc>
            </a:pPr>
            <a:r>
              <a:rPr lang="en-US" sz="8000" b="1" dirty="0">
                <a:latin typeface="Microsoft Yahei"/>
                <a:ea typeface="Microsoft Yahei"/>
                <a:cs typeface="Microsoft Yahei"/>
              </a:rPr>
              <a:t>03</a:t>
            </a:r>
          </a:p>
          <a:p>
            <a:pPr>
              <a:lnSpc>
                <a:spcPct val="120000"/>
              </a:lnSpc>
            </a:pPr>
            <a:endParaRPr lang="en-US" sz="8000" b="1" dirty="0">
              <a:latin typeface="Microsoft Yahei"/>
              <a:ea typeface="Microsoft Yahei"/>
              <a:cs typeface="Microsoft Yahei"/>
            </a:endParaRPr>
          </a:p>
          <a:p>
            <a:pPr>
              <a:lnSpc>
                <a:spcPct val="120000"/>
              </a:lnSpc>
            </a:pPr>
            <a:endParaRPr lang="en-US" sz="8000" b="1" dirty="0">
              <a:latin typeface="Microsoft Yahei"/>
              <a:ea typeface="Microsoft Yahei"/>
              <a:cs typeface="Microsoft Yahe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8D8D8">
            <a:alpha val="50000"/>
          </a:srgbClr>
        </a:solidFill>
        <a:effectLst/>
      </p:bgPr>
    </p:bg>
    <p:spTree>
      <p:nvGrpSpPr>
        <p:cNvPr id="1" name=""/>
        <p:cNvGrpSpPr/>
        <p:nvPr/>
      </p:nvGrpSpPr>
      <p:grpSpPr>
        <a:xfrm>
          <a:off x="0" y="0"/>
          <a:ext cx="0" cy="0"/>
          <a:chOff x="0" y="0"/>
          <a:chExt cx="0" cy="0"/>
        </a:xfrm>
      </p:grpSpPr>
      <p:sp>
        <p:nvSpPr>
          <p:cNvPr id="2" name="AutoShape 2"/>
          <p:cNvSpPr/>
          <p:nvPr/>
        </p:nvSpPr>
        <p:spPr>
          <a:xfrm>
            <a:off x="-21451" y="8757"/>
            <a:ext cx="12192000" cy="6858000"/>
          </a:xfrm>
          <a:prstGeom prst="rect">
            <a:avLst/>
          </a:prstGeom>
          <a:blipFill dpi="0" rotWithShape="1">
            <a:blip r:embed="rId2">
              <a:alphaModFix amt="50000"/>
            </a:blip>
            <a:tile tx="0" ty="0" sx="100000" sy="100000"/>
          </a:blip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grpSp>
        <p:nvGrpSpPr>
          <p:cNvPr id="3" name="Group 3"/>
          <p:cNvGrpSpPr/>
          <p:nvPr/>
        </p:nvGrpSpPr>
        <p:grpSpPr>
          <a:xfrm>
            <a:off x="6502432" y="-2847022"/>
            <a:ext cx="5696808" cy="5694140"/>
            <a:chOff x="6502432" y="-2847022"/>
            <a:chExt cx="5696808" cy="5694140"/>
          </a:xfrm>
        </p:grpSpPr>
        <p:sp>
          <p:nvSpPr>
            <p:cNvPr id="4" name="Freeform 4"/>
            <p:cNvSpPr/>
            <p:nvPr/>
          </p:nvSpPr>
          <p:spPr>
            <a:xfrm>
              <a:off x="9504426" y="-2558224"/>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5" name="Freeform 5"/>
            <p:cNvSpPr/>
            <p:nvPr/>
          </p:nvSpPr>
          <p:spPr>
            <a:xfrm>
              <a:off x="9949624" y="-2438971"/>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6" name="Freeform 6"/>
            <p:cNvSpPr/>
            <p:nvPr/>
          </p:nvSpPr>
          <p:spPr>
            <a:xfrm>
              <a:off x="10466260" y="-214493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7" name="Freeform 7"/>
            <p:cNvSpPr/>
            <p:nvPr/>
          </p:nvSpPr>
          <p:spPr>
            <a:xfrm>
              <a:off x="10842593" y="-1930241"/>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8" name="Freeform 8"/>
            <p:cNvSpPr/>
            <p:nvPr/>
          </p:nvSpPr>
          <p:spPr>
            <a:xfrm>
              <a:off x="11017472" y="-1498378"/>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9" name="Freeform 9"/>
            <p:cNvSpPr/>
            <p:nvPr/>
          </p:nvSpPr>
          <p:spPr>
            <a:xfrm>
              <a:off x="11269123" y="-93926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0" name="Freeform 10"/>
            <p:cNvSpPr/>
            <p:nvPr/>
          </p:nvSpPr>
          <p:spPr>
            <a:xfrm>
              <a:off x="11401616" y="-298132"/>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1" name="Freeform 11"/>
            <p:cNvSpPr/>
            <p:nvPr/>
          </p:nvSpPr>
          <p:spPr>
            <a:xfrm>
              <a:off x="11383041" y="160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2" name="Freeform 12"/>
            <p:cNvSpPr/>
            <p:nvPr/>
          </p:nvSpPr>
          <p:spPr>
            <a:xfrm>
              <a:off x="11274457" y="536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3" name="Freeform 13"/>
            <p:cNvSpPr/>
            <p:nvPr/>
          </p:nvSpPr>
          <p:spPr>
            <a:xfrm>
              <a:off x="11049191" y="989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4" name="Freeform 14"/>
            <p:cNvSpPr/>
            <p:nvPr/>
          </p:nvSpPr>
          <p:spPr>
            <a:xfrm>
              <a:off x="6796468" y="-10468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5" name="Freeform 15"/>
            <p:cNvSpPr/>
            <p:nvPr/>
          </p:nvSpPr>
          <p:spPr>
            <a:xfrm>
              <a:off x="6804470" y="-801529"/>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6" name="Freeform 16"/>
            <p:cNvSpPr/>
            <p:nvPr/>
          </p:nvSpPr>
          <p:spPr>
            <a:xfrm>
              <a:off x="6984682" y="-1251966"/>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7" name="Freeform 17"/>
            <p:cNvSpPr/>
            <p:nvPr/>
          </p:nvSpPr>
          <p:spPr>
            <a:xfrm>
              <a:off x="7199281" y="-179251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8" name="Freeform 18"/>
            <p:cNvSpPr/>
            <p:nvPr/>
          </p:nvSpPr>
          <p:spPr>
            <a:xfrm>
              <a:off x="7694771" y="-2163413"/>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19" name="Freeform 19"/>
            <p:cNvSpPr/>
            <p:nvPr/>
          </p:nvSpPr>
          <p:spPr>
            <a:xfrm>
              <a:off x="8211408" y="-2478786"/>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20" name="Freeform 20"/>
            <p:cNvSpPr/>
            <p:nvPr/>
          </p:nvSpPr>
          <p:spPr>
            <a:xfrm>
              <a:off x="6502432" y="-2847022"/>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21" name="Freeform 21"/>
            <p:cNvSpPr/>
            <p:nvPr/>
          </p:nvSpPr>
          <p:spPr>
            <a:xfrm>
              <a:off x="8839391" y="202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22" name="Freeform 22"/>
            <p:cNvSpPr/>
            <p:nvPr/>
          </p:nvSpPr>
          <p:spPr>
            <a:xfrm>
              <a:off x="8688419" y="549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23" name="Freeform 23"/>
            <p:cNvSpPr/>
            <p:nvPr/>
          </p:nvSpPr>
          <p:spPr>
            <a:xfrm>
              <a:off x="7620571" y="-1736884"/>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24" name="Freeform 24"/>
            <p:cNvSpPr/>
            <p:nvPr/>
          </p:nvSpPr>
          <p:spPr>
            <a:xfrm>
              <a:off x="10095357" y="-820102"/>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25" name="Freeform 25"/>
            <p:cNvSpPr/>
            <p:nvPr/>
          </p:nvSpPr>
          <p:spPr>
            <a:xfrm>
              <a:off x="9787985" y="-806863"/>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grpSp>
      <p:grpSp>
        <p:nvGrpSpPr>
          <p:cNvPr id="26" name="Group 26"/>
          <p:cNvGrpSpPr/>
          <p:nvPr/>
        </p:nvGrpSpPr>
        <p:grpSpPr>
          <a:xfrm>
            <a:off x="-7144" y="4010978"/>
            <a:ext cx="5696808" cy="5694140"/>
            <a:chOff x="-7144" y="4010978"/>
            <a:chExt cx="5696808" cy="5694140"/>
          </a:xfrm>
        </p:grpSpPr>
        <p:sp>
          <p:nvSpPr>
            <p:cNvPr id="27" name="Freeform 27"/>
            <p:cNvSpPr/>
            <p:nvPr/>
          </p:nvSpPr>
          <p:spPr>
            <a:xfrm>
              <a:off x="4759547" y="591874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28" name="Freeform 28"/>
            <p:cNvSpPr/>
            <p:nvPr/>
          </p:nvSpPr>
          <p:spPr>
            <a:xfrm>
              <a:off x="4892040" y="6559868"/>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29" name="Freeform 29"/>
            <p:cNvSpPr/>
            <p:nvPr/>
          </p:nvSpPr>
          <p:spPr>
            <a:xfrm>
              <a:off x="4873466" y="7018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30" name="Freeform 30"/>
            <p:cNvSpPr/>
            <p:nvPr/>
          </p:nvSpPr>
          <p:spPr>
            <a:xfrm>
              <a:off x="4764881" y="7394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31" name="Freeform 31"/>
            <p:cNvSpPr/>
            <p:nvPr/>
          </p:nvSpPr>
          <p:spPr>
            <a:xfrm>
              <a:off x="4539615" y="7847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32" name="Freeform 32"/>
            <p:cNvSpPr/>
            <p:nvPr/>
          </p:nvSpPr>
          <p:spPr>
            <a:xfrm>
              <a:off x="639318" y="7876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33" name="Freeform 33"/>
            <p:cNvSpPr/>
            <p:nvPr/>
          </p:nvSpPr>
          <p:spPr>
            <a:xfrm>
              <a:off x="342614" y="7270052"/>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34" name="Freeform 34"/>
            <p:cNvSpPr/>
            <p:nvPr/>
          </p:nvSpPr>
          <p:spPr>
            <a:xfrm>
              <a:off x="286893" y="675332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35" name="Freeform 35"/>
            <p:cNvSpPr/>
            <p:nvPr/>
          </p:nvSpPr>
          <p:spPr>
            <a:xfrm>
              <a:off x="294894" y="6056471"/>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36" name="Freeform 36"/>
            <p:cNvSpPr/>
            <p:nvPr/>
          </p:nvSpPr>
          <p:spPr>
            <a:xfrm>
              <a:off x="475012" y="5606034"/>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37" name="Freeform 37"/>
            <p:cNvSpPr/>
            <p:nvPr/>
          </p:nvSpPr>
          <p:spPr>
            <a:xfrm>
              <a:off x="689705" y="506549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38" name="AutoShape 38"/>
            <p:cNvSpPr/>
            <p:nvPr/>
          </p:nvSpPr>
          <p:spPr>
            <a:xfrm>
              <a:off x="1505807"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39" name="AutoShape 39"/>
            <p:cNvSpPr/>
            <p:nvPr/>
          </p:nvSpPr>
          <p:spPr>
            <a:xfrm>
              <a:off x="4036219"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40" name="Freeform 40"/>
            <p:cNvSpPr/>
            <p:nvPr/>
          </p:nvSpPr>
          <p:spPr>
            <a:xfrm>
              <a:off x="1876711" y="8793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41" name="Freeform 41"/>
            <p:cNvSpPr/>
            <p:nvPr/>
          </p:nvSpPr>
          <p:spPr>
            <a:xfrm>
              <a:off x="2385441" y="8875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42" name="Freeform 42"/>
            <p:cNvSpPr/>
            <p:nvPr/>
          </p:nvSpPr>
          <p:spPr>
            <a:xfrm>
              <a:off x="2888932" y="8889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43" name="Freeform 43"/>
            <p:cNvSpPr/>
            <p:nvPr/>
          </p:nvSpPr>
          <p:spPr>
            <a:xfrm>
              <a:off x="3352610" y="8793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44" name="Freeform 44"/>
            <p:cNvSpPr/>
            <p:nvPr/>
          </p:nvSpPr>
          <p:spPr>
            <a:xfrm>
              <a:off x="-7144" y="4010978"/>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45" name="Freeform 45"/>
            <p:cNvSpPr/>
            <p:nvPr/>
          </p:nvSpPr>
          <p:spPr>
            <a:xfrm>
              <a:off x="2329815" y="7060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46" name="Freeform 46"/>
            <p:cNvSpPr/>
            <p:nvPr/>
          </p:nvSpPr>
          <p:spPr>
            <a:xfrm>
              <a:off x="2178749" y="7407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47" name="Freeform 47"/>
            <p:cNvSpPr/>
            <p:nvPr/>
          </p:nvSpPr>
          <p:spPr>
            <a:xfrm>
              <a:off x="1110996" y="5121116"/>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48" name="Freeform 48"/>
            <p:cNvSpPr/>
            <p:nvPr/>
          </p:nvSpPr>
          <p:spPr>
            <a:xfrm>
              <a:off x="3585781" y="6037898"/>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sp>
          <p:nvSpPr>
            <p:cNvPr id="49" name="Freeform 49"/>
            <p:cNvSpPr/>
            <p:nvPr/>
          </p:nvSpPr>
          <p:spPr>
            <a:xfrm>
              <a:off x="3278410" y="6051137"/>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panose="02010600030101010101" pitchFamily="2" charset="-122"/>
                <a:cs typeface="+mn-cs"/>
              </a:endParaRPr>
            </a:p>
          </p:txBody>
        </p:sp>
      </p:grpSp>
      <p:cxnSp>
        <p:nvCxnSpPr>
          <p:cNvPr id="50" name="Connector 50"/>
          <p:cNvCxnSpPr/>
          <p:nvPr/>
        </p:nvCxnSpPr>
        <p:spPr>
          <a:xfrm>
            <a:off x="404502" y="788535"/>
            <a:ext cx="7200000" cy="0"/>
          </a:xfrm>
          <a:prstGeom prst="line">
            <a:avLst/>
          </a:prstGeom>
          <a:ln w="57150">
            <a:gradFill>
              <a:gsLst>
                <a:gs pos="0">
                  <a:srgbClr val="B60D4D">
                    <a:alpha val="100000"/>
                  </a:srgbClr>
                </a:gs>
                <a:gs pos="100000">
                  <a:srgbClr val="B60D4D">
                    <a:alpha val="0"/>
                  </a:srgbClr>
                </a:gs>
              </a:gsLst>
              <a:lin ang="0"/>
            </a:gradFill>
            <a:prstDash val="solid"/>
            <a:headEnd type="none"/>
            <a:tailEnd type="none"/>
          </a:ln>
        </p:spPr>
      </p:cxnSp>
      <p:pic>
        <p:nvPicPr>
          <p:cNvPr id="51" name="Picture 51"/>
          <p:cNvPicPr>
            <a:picLocks noChangeAspect="1"/>
          </p:cNvPicPr>
          <p:nvPr/>
        </p:nvPicPr>
        <p:blipFill>
          <a:blip r:embed="rId3"/>
          <a:srcRect l="18728" t="13664" r="20195" b="6852"/>
          <a:stretch>
            <a:fillRect/>
          </a:stretch>
        </p:blipFill>
        <p:spPr>
          <a:xfrm>
            <a:off x="11201759" y="0"/>
            <a:ext cx="990240" cy="981777"/>
          </a:xfrm>
          <a:prstGeom prst="rect">
            <a:avLst/>
          </a:prstGeom>
          <a:noFill/>
        </p:spPr>
      </p:pic>
      <p:sp>
        <p:nvSpPr>
          <p:cNvPr id="72" name="TextBox 72"/>
          <p:cNvSpPr txBox="1"/>
          <p:nvPr/>
        </p:nvSpPr>
        <p:spPr>
          <a:xfrm>
            <a:off x="328749" y="158000"/>
            <a:ext cx="8786375" cy="583565"/>
          </a:xfrm>
          <a:prstGeom prst="rect">
            <a:avLst/>
          </a:prstGeom>
          <a:noFill/>
          <a:ln/>
        </p:spPr>
        <p:txBody>
          <a:bodyPr vert="horz" wrap="square" lIns="91440" tIns="45720" rIns="91440" bIns="45720" rtlCol="0" anchor="t" anchorCtr="0">
            <a:norm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CNN</a:t>
            </a:r>
            <a:r>
              <a:rPr kumimoji="0" lang="zh-CN" altLang="en-US" sz="3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卷积</a:t>
            </a:r>
            <a:r>
              <a:rPr kumimoji="0" lang="zh-CN" altLang="zh-CN" sz="3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神经网络设计</a:t>
            </a:r>
            <a:endParaRPr kumimoji="0" lang="en-US" sz="3600" b="1" i="0" u="none" strike="noStrike" kern="1200" cap="none" spc="0" normalizeH="0" baseline="0" noProof="0" dirty="0">
              <a:ln>
                <a:noFill/>
              </a:ln>
              <a:solidFill>
                <a:srgbClr val="404040">
                  <a:alpha val="100000"/>
                </a:srgbClr>
              </a:solidFill>
              <a:effectLst/>
              <a:uLnTx/>
              <a:uFillTx/>
              <a:latin typeface="微软雅黑" panose="020B0503020204020204" pitchFamily="34" charset="-122"/>
              <a:ea typeface="微软雅黑" panose="020B0503020204020204" pitchFamily="34" charset="-122"/>
              <a:cs typeface="微软雅黑"/>
            </a:endParaRPr>
          </a:p>
        </p:txBody>
      </p:sp>
      <p:sp>
        <p:nvSpPr>
          <p:cNvPr id="75" name="文本框 74">
            <a:extLst>
              <a:ext uri="{FF2B5EF4-FFF2-40B4-BE49-F238E27FC236}">
                <a16:creationId xmlns:a16="http://schemas.microsoft.com/office/drawing/2014/main" id="{75626D77-A5DB-0081-C3F4-45BA82B4F181}"/>
              </a:ext>
            </a:extLst>
          </p:cNvPr>
          <p:cNvSpPr txBox="1"/>
          <p:nvPr/>
        </p:nvSpPr>
        <p:spPr>
          <a:xfrm>
            <a:off x="538591" y="1005914"/>
            <a:ext cx="82821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本网络的设计目标是实现图像的分类，根据需求，我们使用了</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matlab</a:t>
            </a:r>
            <a:r>
              <a:rPr kumimoji="0" lang="zh-CN"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的深度神经网络设计器来构建卷积神经网络。</a:t>
            </a:r>
            <a:endParaRPr kumimoji="0" lang="zh-CN" altLang="en-US"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p:txBody>
      </p:sp>
      <p:sp>
        <p:nvSpPr>
          <p:cNvPr id="76" name="文本框 75">
            <a:extLst>
              <a:ext uri="{FF2B5EF4-FFF2-40B4-BE49-F238E27FC236}">
                <a16:creationId xmlns:a16="http://schemas.microsoft.com/office/drawing/2014/main" id="{372251C9-BC44-3C14-9513-25AA927BAB93}"/>
              </a:ext>
            </a:extLst>
          </p:cNvPr>
          <p:cNvSpPr txBox="1"/>
          <p:nvPr/>
        </p:nvSpPr>
        <p:spPr>
          <a:xfrm>
            <a:off x="475012" y="1759836"/>
            <a:ext cx="757742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1.imageInputLayer</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：输入图像层，定义了输入图像的大小和通道数。</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p:txBody>
      </p:sp>
      <p:sp>
        <p:nvSpPr>
          <p:cNvPr id="77" name="文本框 76">
            <a:extLst>
              <a:ext uri="{FF2B5EF4-FFF2-40B4-BE49-F238E27FC236}">
                <a16:creationId xmlns:a16="http://schemas.microsoft.com/office/drawing/2014/main" id="{71F7EC02-5287-F514-F4A1-2E17ABFAFDF1}"/>
              </a:ext>
            </a:extLst>
          </p:cNvPr>
          <p:cNvSpPr txBox="1"/>
          <p:nvPr/>
        </p:nvSpPr>
        <p:spPr>
          <a:xfrm>
            <a:off x="483482" y="2245861"/>
            <a:ext cx="771248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2.convolution2dLayer</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：卷积层，执行二维卷积操作，用于提取特征。</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p:txBody>
      </p:sp>
      <p:sp>
        <p:nvSpPr>
          <p:cNvPr id="78" name="文本框 77">
            <a:extLst>
              <a:ext uri="{FF2B5EF4-FFF2-40B4-BE49-F238E27FC236}">
                <a16:creationId xmlns:a16="http://schemas.microsoft.com/office/drawing/2014/main" id="{A84D4C24-A632-9365-BB90-483D786514B4}"/>
              </a:ext>
            </a:extLst>
          </p:cNvPr>
          <p:cNvSpPr txBox="1"/>
          <p:nvPr/>
        </p:nvSpPr>
        <p:spPr>
          <a:xfrm>
            <a:off x="475013" y="2783942"/>
            <a:ext cx="712949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3.batchNormalizationLayer</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：批归一化层，标准化输入以加速训练和提高稳定性。</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p:txBody>
      </p:sp>
      <p:sp>
        <p:nvSpPr>
          <p:cNvPr id="79" name="文本框 78">
            <a:extLst>
              <a:ext uri="{FF2B5EF4-FFF2-40B4-BE49-F238E27FC236}">
                <a16:creationId xmlns:a16="http://schemas.microsoft.com/office/drawing/2014/main" id="{27870C0A-C606-939D-FDCD-E033FD25AC22}"/>
              </a:ext>
            </a:extLst>
          </p:cNvPr>
          <p:cNvSpPr txBox="1"/>
          <p:nvPr/>
        </p:nvSpPr>
        <p:spPr>
          <a:xfrm>
            <a:off x="494063" y="3513568"/>
            <a:ext cx="704973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4.reluLayer</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：激活层，应用</a:t>
            </a:r>
            <a:r>
              <a:rPr kumimoji="0" lang="en-US" altLang="zh-CN" sz="1800" b="0" i="0" u="none" strike="noStrike" kern="1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ReLU</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（线性整流单元）激活函数，增加非线性。</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p:txBody>
      </p:sp>
      <p:sp>
        <p:nvSpPr>
          <p:cNvPr id="80" name="文本框 79">
            <a:extLst>
              <a:ext uri="{FF2B5EF4-FFF2-40B4-BE49-F238E27FC236}">
                <a16:creationId xmlns:a16="http://schemas.microsoft.com/office/drawing/2014/main" id="{F9714D02-1808-1E01-E961-95280B74D749}"/>
              </a:ext>
            </a:extLst>
          </p:cNvPr>
          <p:cNvSpPr txBox="1"/>
          <p:nvPr/>
        </p:nvSpPr>
        <p:spPr>
          <a:xfrm>
            <a:off x="503204" y="4302132"/>
            <a:ext cx="688419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5.fullyConnectedLayer</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：全连接层，将前一层的所有神经元连接到该层的每个神  经元，通常用于分类。</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p:txBody>
      </p:sp>
      <p:sp>
        <p:nvSpPr>
          <p:cNvPr id="81" name="文本框 80">
            <a:extLst>
              <a:ext uri="{FF2B5EF4-FFF2-40B4-BE49-F238E27FC236}">
                <a16:creationId xmlns:a16="http://schemas.microsoft.com/office/drawing/2014/main" id="{8D5BAAC3-F763-9062-B6AF-796D3F23C21C}"/>
              </a:ext>
            </a:extLst>
          </p:cNvPr>
          <p:cNvSpPr txBox="1"/>
          <p:nvPr/>
        </p:nvSpPr>
        <p:spPr>
          <a:xfrm>
            <a:off x="503204" y="5114615"/>
            <a:ext cx="676127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6.softmaxLayer</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1800" b="0" i="0" u="none" strike="noStrike" kern="1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Softmax</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层，将输出转化为概率分布，适用于多类分类。</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p:txBody>
      </p:sp>
      <p:sp>
        <p:nvSpPr>
          <p:cNvPr id="82" name="文本框 81">
            <a:extLst>
              <a:ext uri="{FF2B5EF4-FFF2-40B4-BE49-F238E27FC236}">
                <a16:creationId xmlns:a16="http://schemas.microsoft.com/office/drawing/2014/main" id="{00859820-61B6-BC71-1B69-381D7284154D}"/>
              </a:ext>
            </a:extLst>
          </p:cNvPr>
          <p:cNvSpPr txBox="1"/>
          <p:nvPr/>
        </p:nvSpPr>
        <p:spPr>
          <a:xfrm>
            <a:off x="509017" y="5907841"/>
            <a:ext cx="671350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7.classificationLayer</a:t>
            </a:r>
            <a:r>
              <a:rPr kumimoji="0" lang="zh-CN" altLang="zh-CN" sz="18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：分类层，计算损失函数并评估分类性能。</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endParaRPr>
          </a:p>
        </p:txBody>
      </p:sp>
      <p:pic>
        <p:nvPicPr>
          <p:cNvPr id="83" name="图片 82">
            <a:extLst>
              <a:ext uri="{FF2B5EF4-FFF2-40B4-BE49-F238E27FC236}">
                <a16:creationId xmlns:a16="http://schemas.microsoft.com/office/drawing/2014/main" id="{4E601E96-F9C3-26A4-C4B7-93EF01597662}"/>
              </a:ext>
            </a:extLst>
          </p:cNvPr>
          <p:cNvPicPr>
            <a:picLocks noChangeAspect="1"/>
          </p:cNvPicPr>
          <p:nvPr/>
        </p:nvPicPr>
        <p:blipFill>
          <a:blip r:embed="rId4"/>
          <a:stretch>
            <a:fillRect/>
          </a:stretch>
        </p:blipFill>
        <p:spPr>
          <a:xfrm>
            <a:off x="7620294" y="3866804"/>
            <a:ext cx="4418884" cy="239737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C2E98B6-8439-3182-5452-8A0A31480D2A}"/>
              </a:ext>
            </a:extLst>
          </p:cNvPr>
          <p:cNvPicPr>
            <a:picLocks noChangeAspect="1"/>
          </p:cNvPicPr>
          <p:nvPr/>
        </p:nvPicPr>
        <p:blipFill>
          <a:blip r:embed="rId2"/>
          <a:stretch>
            <a:fillRect/>
          </a:stretch>
        </p:blipFill>
        <p:spPr>
          <a:xfrm>
            <a:off x="18585" y="-14190"/>
            <a:ext cx="12192000" cy="6857999"/>
          </a:xfrm>
          <a:prstGeom prst="rect">
            <a:avLst/>
          </a:prstGeom>
        </p:spPr>
      </p:pic>
      <p:pic>
        <p:nvPicPr>
          <p:cNvPr id="4" name="图片 3">
            <a:extLst>
              <a:ext uri="{FF2B5EF4-FFF2-40B4-BE49-F238E27FC236}">
                <a16:creationId xmlns:a16="http://schemas.microsoft.com/office/drawing/2014/main" id="{E7559BBE-BCDE-AF03-838E-7CA5487B7685}"/>
              </a:ext>
            </a:extLst>
          </p:cNvPr>
          <p:cNvPicPr>
            <a:picLocks noChangeAspect="1"/>
          </p:cNvPicPr>
          <p:nvPr/>
        </p:nvPicPr>
        <p:blipFill>
          <a:blip r:embed="rId3"/>
          <a:stretch>
            <a:fillRect/>
          </a:stretch>
        </p:blipFill>
        <p:spPr>
          <a:xfrm>
            <a:off x="609600" y="990600"/>
            <a:ext cx="7236579" cy="54869"/>
          </a:xfrm>
          <a:prstGeom prst="rect">
            <a:avLst/>
          </a:prstGeom>
        </p:spPr>
      </p:pic>
      <p:pic>
        <p:nvPicPr>
          <p:cNvPr id="5" name="图片 4">
            <a:extLst>
              <a:ext uri="{FF2B5EF4-FFF2-40B4-BE49-F238E27FC236}">
                <a16:creationId xmlns:a16="http://schemas.microsoft.com/office/drawing/2014/main" id="{E5A876EB-4FDB-088C-5150-8BE81DF2B36B}"/>
              </a:ext>
            </a:extLst>
          </p:cNvPr>
          <p:cNvPicPr>
            <a:picLocks noChangeAspect="1"/>
          </p:cNvPicPr>
          <p:nvPr/>
        </p:nvPicPr>
        <p:blipFill>
          <a:blip r:embed="rId4"/>
          <a:stretch>
            <a:fillRect/>
          </a:stretch>
        </p:blipFill>
        <p:spPr>
          <a:xfrm>
            <a:off x="11204362" y="14191"/>
            <a:ext cx="987638" cy="981541"/>
          </a:xfrm>
          <a:prstGeom prst="rect">
            <a:avLst/>
          </a:prstGeom>
        </p:spPr>
      </p:pic>
      <p:sp>
        <p:nvSpPr>
          <p:cNvPr id="6" name="文本框 5">
            <a:extLst>
              <a:ext uri="{FF2B5EF4-FFF2-40B4-BE49-F238E27FC236}">
                <a16:creationId xmlns:a16="http://schemas.microsoft.com/office/drawing/2014/main" id="{4063F958-4D30-2C8F-3A71-AFED1F1AC8A4}"/>
              </a:ext>
            </a:extLst>
          </p:cNvPr>
          <p:cNvSpPr txBox="1"/>
          <p:nvPr/>
        </p:nvSpPr>
        <p:spPr>
          <a:xfrm>
            <a:off x="838200" y="304800"/>
            <a:ext cx="4572000" cy="584775"/>
          </a:xfrm>
          <a:prstGeom prst="rect">
            <a:avLst/>
          </a:prstGeom>
          <a:noFill/>
        </p:spPr>
        <p:txBody>
          <a:bodyPr wrap="square" rtlCol="0">
            <a:spAutoFit/>
          </a:bodyPr>
          <a:lstStyle/>
          <a:p>
            <a:r>
              <a:rPr lang="zh-CN" altLang="zh-CN" sz="3200" b="1" dirty="0">
                <a:effectLst/>
                <a:latin typeface="微软雅黑" panose="020B0503020204020204" pitchFamily="34" charset="-122"/>
                <a:ea typeface="微软雅黑" panose="020B0503020204020204" pitchFamily="34" charset="-122"/>
                <a:cs typeface="Times New Roman" panose="02020603050405020304" pitchFamily="18" charset="0"/>
              </a:rPr>
              <a:t>检验网络性能</a:t>
            </a:r>
            <a:endParaRPr lang="zh-CN" altLang="en-US" sz="32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066CA71F-05E1-1942-A4E6-87D53CFEDB80}"/>
              </a:ext>
            </a:extLst>
          </p:cNvPr>
          <p:cNvSpPr txBox="1"/>
          <p:nvPr/>
        </p:nvSpPr>
        <p:spPr>
          <a:xfrm>
            <a:off x="914400" y="1447800"/>
            <a:ext cx="8763000" cy="923330"/>
          </a:xfrm>
          <a:prstGeom prst="rect">
            <a:avLst/>
          </a:prstGeom>
          <a:noFill/>
        </p:spPr>
        <p:txBody>
          <a:bodyPr wrap="square" rtlCol="0">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设计好网络后，在</a:t>
            </a:r>
            <a:r>
              <a:rPr lang="en-US" altLang="zh-CN" sz="1800" dirty="0">
                <a:effectLst/>
                <a:latin typeface="Times New Roman" panose="02020603050405020304" pitchFamily="18" charset="0"/>
                <a:ea typeface="宋体" panose="02010600030101010101" pitchFamily="2" charset="-122"/>
              </a:rPr>
              <a:t>APP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中直接导入数据集，选取了</a:t>
            </a:r>
            <a:r>
              <a:rPr lang="en-US" altLang="zh-CN" sz="1800" dirty="0">
                <a:effectLst/>
                <a:latin typeface="Times New Roman" panose="02020603050405020304" pitchFamily="18" charset="0"/>
                <a:ea typeface="宋体" panose="02010600030101010101" pitchFamily="2" charset="-122"/>
              </a:rPr>
              <a:t>30%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的数据作为测试集，训练，并得到训练图及分类性能。经过</a:t>
            </a:r>
            <a:r>
              <a:rPr lang="en-US" altLang="zh-CN" sz="1800" dirty="0">
                <a:effectLst/>
                <a:latin typeface="Times New Roman" panose="02020603050405020304" pitchFamily="18" charset="0"/>
                <a:ea typeface="宋体" panose="02010600030101010101" pitchFamily="2" charset="-122"/>
              </a:rPr>
              <a:t>30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轮迭代后可以看到最终准确度达到</a:t>
            </a:r>
            <a:r>
              <a:rPr lang="en-US" altLang="zh-CN" sz="1800" dirty="0">
                <a:effectLst/>
                <a:latin typeface="Times New Roman" panose="02020603050405020304" pitchFamily="18" charset="0"/>
                <a:ea typeface="宋体" panose="02010600030101010101" pitchFamily="2" charset="-122"/>
              </a:rPr>
              <a:t>100%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，损失函数收敛，并且验证准确度达到</a:t>
            </a:r>
            <a:r>
              <a:rPr lang="en-US" altLang="zh-CN" sz="1800" dirty="0">
                <a:effectLst/>
                <a:latin typeface="Times New Roman" panose="02020603050405020304" pitchFamily="18" charset="0"/>
                <a:ea typeface="宋体" panose="02010600030101010101" pitchFamily="2" charset="-122"/>
              </a:rPr>
              <a:t>100%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，符合预期分类效果。</a:t>
            </a:r>
            <a:endParaRPr lang="zh-CN" altLang="en-US" dirty="0"/>
          </a:p>
        </p:txBody>
      </p:sp>
      <p:pic>
        <p:nvPicPr>
          <p:cNvPr id="8" name="图片 7">
            <a:extLst>
              <a:ext uri="{FF2B5EF4-FFF2-40B4-BE49-F238E27FC236}">
                <a16:creationId xmlns:a16="http://schemas.microsoft.com/office/drawing/2014/main" id="{B4A98E95-CD03-6B81-A922-4525B7582260}"/>
              </a:ext>
            </a:extLst>
          </p:cNvPr>
          <p:cNvPicPr>
            <a:picLocks noChangeAspect="1"/>
          </p:cNvPicPr>
          <p:nvPr/>
        </p:nvPicPr>
        <p:blipFill>
          <a:blip r:embed="rId5"/>
          <a:stretch>
            <a:fillRect/>
          </a:stretch>
        </p:blipFill>
        <p:spPr>
          <a:xfrm>
            <a:off x="1143000" y="2575721"/>
            <a:ext cx="8183884" cy="3822299"/>
          </a:xfrm>
          <a:prstGeom prst="rect">
            <a:avLst/>
          </a:prstGeom>
        </p:spPr>
      </p:pic>
    </p:spTree>
    <p:extLst>
      <p:ext uri="{BB962C8B-B14F-4D97-AF65-F5344CB8AC3E}">
        <p14:creationId xmlns:p14="http://schemas.microsoft.com/office/powerpoint/2010/main" val="3269157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8D8D8">
            <a:alpha val="50000"/>
          </a:srgbClr>
        </a:solidFill>
        <a:effectLst/>
      </p:bgPr>
    </p:bg>
    <p:spTree>
      <p:nvGrpSpPr>
        <p:cNvPr id="1" name=""/>
        <p:cNvGrpSpPr/>
        <p:nvPr/>
      </p:nvGrpSpPr>
      <p:grpSpPr>
        <a:xfrm>
          <a:off x="0" y="0"/>
          <a:ext cx="0" cy="0"/>
          <a:chOff x="0" y="0"/>
          <a:chExt cx="0" cy="0"/>
        </a:xfrm>
      </p:grpSpPr>
      <p:sp>
        <p:nvSpPr>
          <p:cNvPr id="2" name="AutoShape 2"/>
          <p:cNvSpPr/>
          <p:nvPr/>
        </p:nvSpPr>
        <p:spPr>
          <a:xfrm>
            <a:off x="-7144" y="-27811"/>
            <a:ext cx="12192000" cy="6858000"/>
          </a:xfrm>
          <a:prstGeom prst="rect">
            <a:avLst/>
          </a:prstGeom>
          <a:blipFill dpi="0" rotWithShape="1">
            <a:blip r:embed="rId2">
              <a:alphaModFix amt="50000"/>
            </a:blip>
            <a:tile tx="0" ty="0" sx="100000" sy="100000"/>
          </a:blipFill>
          <a:ln/>
        </p:spPr>
        <p:txBody>
          <a:bodyPr/>
          <a:lstStyle/>
          <a:p>
            <a:endParaRPr lang="zh-CN" altLang="en-US"/>
          </a:p>
        </p:txBody>
      </p:sp>
      <p:grpSp>
        <p:nvGrpSpPr>
          <p:cNvPr id="3" name="Group 3"/>
          <p:cNvGrpSpPr/>
          <p:nvPr/>
        </p:nvGrpSpPr>
        <p:grpSpPr>
          <a:xfrm>
            <a:off x="6502432" y="-2847022"/>
            <a:ext cx="5696808" cy="5694140"/>
            <a:chOff x="6502432" y="-2847022"/>
            <a:chExt cx="5696808" cy="5694140"/>
          </a:xfrm>
        </p:grpSpPr>
        <p:sp>
          <p:nvSpPr>
            <p:cNvPr id="4" name="Freeform 4"/>
            <p:cNvSpPr/>
            <p:nvPr/>
          </p:nvSpPr>
          <p:spPr>
            <a:xfrm>
              <a:off x="9504426" y="-2558224"/>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 name="Freeform 5"/>
            <p:cNvSpPr/>
            <p:nvPr/>
          </p:nvSpPr>
          <p:spPr>
            <a:xfrm>
              <a:off x="9949624" y="-2438971"/>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 name="Freeform 6"/>
            <p:cNvSpPr/>
            <p:nvPr/>
          </p:nvSpPr>
          <p:spPr>
            <a:xfrm>
              <a:off x="10466260" y="-214493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7" name="Freeform 7"/>
            <p:cNvSpPr/>
            <p:nvPr/>
          </p:nvSpPr>
          <p:spPr>
            <a:xfrm>
              <a:off x="10842593" y="-1930241"/>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8" name="Freeform 8"/>
            <p:cNvSpPr/>
            <p:nvPr/>
          </p:nvSpPr>
          <p:spPr>
            <a:xfrm>
              <a:off x="11017472" y="-1498378"/>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9" name="Freeform 9"/>
            <p:cNvSpPr/>
            <p:nvPr/>
          </p:nvSpPr>
          <p:spPr>
            <a:xfrm>
              <a:off x="11269123" y="-93926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0" name="Freeform 10"/>
            <p:cNvSpPr/>
            <p:nvPr/>
          </p:nvSpPr>
          <p:spPr>
            <a:xfrm>
              <a:off x="11401616" y="-298132"/>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1" name="Freeform 11"/>
            <p:cNvSpPr/>
            <p:nvPr/>
          </p:nvSpPr>
          <p:spPr>
            <a:xfrm>
              <a:off x="11383041" y="160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2" name="Freeform 12"/>
            <p:cNvSpPr/>
            <p:nvPr/>
          </p:nvSpPr>
          <p:spPr>
            <a:xfrm>
              <a:off x="11274457" y="536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3" name="Freeform 13"/>
            <p:cNvSpPr/>
            <p:nvPr/>
          </p:nvSpPr>
          <p:spPr>
            <a:xfrm>
              <a:off x="11049191" y="989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4" name="Freeform 14"/>
            <p:cNvSpPr/>
            <p:nvPr/>
          </p:nvSpPr>
          <p:spPr>
            <a:xfrm>
              <a:off x="6796468" y="-10468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5" name="Freeform 15"/>
            <p:cNvSpPr/>
            <p:nvPr/>
          </p:nvSpPr>
          <p:spPr>
            <a:xfrm>
              <a:off x="6804470" y="-801529"/>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6" name="Freeform 16"/>
            <p:cNvSpPr/>
            <p:nvPr/>
          </p:nvSpPr>
          <p:spPr>
            <a:xfrm>
              <a:off x="6984682" y="-1251966"/>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7" name="Freeform 17"/>
            <p:cNvSpPr/>
            <p:nvPr/>
          </p:nvSpPr>
          <p:spPr>
            <a:xfrm>
              <a:off x="7199281" y="-179251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8" name="Freeform 18"/>
            <p:cNvSpPr/>
            <p:nvPr/>
          </p:nvSpPr>
          <p:spPr>
            <a:xfrm>
              <a:off x="7694771" y="-2163413"/>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9" name="Freeform 19"/>
            <p:cNvSpPr/>
            <p:nvPr/>
          </p:nvSpPr>
          <p:spPr>
            <a:xfrm>
              <a:off x="8211408" y="-2478786"/>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0" name="Freeform 20"/>
            <p:cNvSpPr/>
            <p:nvPr/>
          </p:nvSpPr>
          <p:spPr>
            <a:xfrm>
              <a:off x="6502432" y="-2847022"/>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1" name="Freeform 21"/>
            <p:cNvSpPr/>
            <p:nvPr/>
          </p:nvSpPr>
          <p:spPr>
            <a:xfrm>
              <a:off x="8839391" y="202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2" name="Freeform 22"/>
            <p:cNvSpPr/>
            <p:nvPr/>
          </p:nvSpPr>
          <p:spPr>
            <a:xfrm>
              <a:off x="8688419" y="549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3" name="Freeform 23"/>
            <p:cNvSpPr/>
            <p:nvPr/>
          </p:nvSpPr>
          <p:spPr>
            <a:xfrm>
              <a:off x="7620571" y="-1736884"/>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4" name="Freeform 24"/>
            <p:cNvSpPr/>
            <p:nvPr/>
          </p:nvSpPr>
          <p:spPr>
            <a:xfrm>
              <a:off x="10095357" y="-820102"/>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5" name="Freeform 25"/>
            <p:cNvSpPr/>
            <p:nvPr/>
          </p:nvSpPr>
          <p:spPr>
            <a:xfrm>
              <a:off x="9787985" y="-806863"/>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grpSp>
        <p:nvGrpSpPr>
          <p:cNvPr id="26" name="Group 26"/>
          <p:cNvGrpSpPr/>
          <p:nvPr/>
        </p:nvGrpSpPr>
        <p:grpSpPr>
          <a:xfrm>
            <a:off x="-7144" y="4010978"/>
            <a:ext cx="5696808" cy="5694140"/>
            <a:chOff x="-7144" y="4010978"/>
            <a:chExt cx="5696808" cy="5694140"/>
          </a:xfrm>
        </p:grpSpPr>
        <p:sp>
          <p:nvSpPr>
            <p:cNvPr id="27" name="Freeform 27"/>
            <p:cNvSpPr/>
            <p:nvPr/>
          </p:nvSpPr>
          <p:spPr>
            <a:xfrm>
              <a:off x="4759547" y="591874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8" name="Freeform 28"/>
            <p:cNvSpPr/>
            <p:nvPr/>
          </p:nvSpPr>
          <p:spPr>
            <a:xfrm>
              <a:off x="4892040" y="6559868"/>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9" name="Freeform 29"/>
            <p:cNvSpPr/>
            <p:nvPr/>
          </p:nvSpPr>
          <p:spPr>
            <a:xfrm>
              <a:off x="4873466" y="7018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0" name="Freeform 30"/>
            <p:cNvSpPr/>
            <p:nvPr/>
          </p:nvSpPr>
          <p:spPr>
            <a:xfrm>
              <a:off x="4764881" y="7394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1" name="Freeform 31"/>
            <p:cNvSpPr/>
            <p:nvPr/>
          </p:nvSpPr>
          <p:spPr>
            <a:xfrm>
              <a:off x="4539615" y="7847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2" name="Freeform 32"/>
            <p:cNvSpPr/>
            <p:nvPr/>
          </p:nvSpPr>
          <p:spPr>
            <a:xfrm>
              <a:off x="639318" y="7876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3" name="Freeform 33"/>
            <p:cNvSpPr/>
            <p:nvPr/>
          </p:nvSpPr>
          <p:spPr>
            <a:xfrm>
              <a:off x="342614" y="7270052"/>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4" name="Freeform 34"/>
            <p:cNvSpPr/>
            <p:nvPr/>
          </p:nvSpPr>
          <p:spPr>
            <a:xfrm>
              <a:off x="286893" y="675332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5" name="Freeform 35"/>
            <p:cNvSpPr/>
            <p:nvPr/>
          </p:nvSpPr>
          <p:spPr>
            <a:xfrm>
              <a:off x="294894" y="6056471"/>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6" name="Freeform 36"/>
            <p:cNvSpPr/>
            <p:nvPr/>
          </p:nvSpPr>
          <p:spPr>
            <a:xfrm>
              <a:off x="475012" y="5606034"/>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7" name="Freeform 37"/>
            <p:cNvSpPr/>
            <p:nvPr/>
          </p:nvSpPr>
          <p:spPr>
            <a:xfrm>
              <a:off x="689705" y="506549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8" name="AutoShape 38"/>
            <p:cNvSpPr/>
            <p:nvPr/>
          </p:nvSpPr>
          <p:spPr>
            <a:xfrm>
              <a:off x="1505807"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9" name="AutoShape 39"/>
            <p:cNvSpPr/>
            <p:nvPr/>
          </p:nvSpPr>
          <p:spPr>
            <a:xfrm>
              <a:off x="4036219"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0" name="Freeform 40"/>
            <p:cNvSpPr/>
            <p:nvPr/>
          </p:nvSpPr>
          <p:spPr>
            <a:xfrm>
              <a:off x="1876711" y="8793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1" name="Freeform 41"/>
            <p:cNvSpPr/>
            <p:nvPr/>
          </p:nvSpPr>
          <p:spPr>
            <a:xfrm>
              <a:off x="2385441" y="8875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2" name="Freeform 42"/>
            <p:cNvSpPr/>
            <p:nvPr/>
          </p:nvSpPr>
          <p:spPr>
            <a:xfrm>
              <a:off x="2888932" y="8889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3" name="Freeform 43"/>
            <p:cNvSpPr/>
            <p:nvPr/>
          </p:nvSpPr>
          <p:spPr>
            <a:xfrm>
              <a:off x="3352610" y="8793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4" name="Freeform 44"/>
            <p:cNvSpPr/>
            <p:nvPr/>
          </p:nvSpPr>
          <p:spPr>
            <a:xfrm>
              <a:off x="-7144" y="4010978"/>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5" name="Freeform 45"/>
            <p:cNvSpPr/>
            <p:nvPr/>
          </p:nvSpPr>
          <p:spPr>
            <a:xfrm>
              <a:off x="2329815" y="7060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6" name="Freeform 46"/>
            <p:cNvSpPr/>
            <p:nvPr/>
          </p:nvSpPr>
          <p:spPr>
            <a:xfrm>
              <a:off x="2178749" y="7407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7" name="Freeform 47"/>
            <p:cNvSpPr/>
            <p:nvPr/>
          </p:nvSpPr>
          <p:spPr>
            <a:xfrm>
              <a:off x="1110996" y="5121116"/>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8" name="Freeform 48"/>
            <p:cNvSpPr/>
            <p:nvPr/>
          </p:nvSpPr>
          <p:spPr>
            <a:xfrm>
              <a:off x="3585781" y="6037898"/>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9" name="Freeform 49"/>
            <p:cNvSpPr/>
            <p:nvPr/>
          </p:nvSpPr>
          <p:spPr>
            <a:xfrm>
              <a:off x="3278410" y="6051137"/>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cxnSp>
        <p:nvCxnSpPr>
          <p:cNvPr id="50" name="Connector 50"/>
          <p:cNvCxnSpPr/>
          <p:nvPr/>
        </p:nvCxnSpPr>
        <p:spPr>
          <a:xfrm>
            <a:off x="420571" y="838200"/>
            <a:ext cx="7200000" cy="0"/>
          </a:xfrm>
          <a:prstGeom prst="line">
            <a:avLst/>
          </a:prstGeom>
          <a:ln w="57150">
            <a:gradFill>
              <a:gsLst>
                <a:gs pos="0">
                  <a:srgbClr val="B60D4D">
                    <a:alpha val="100000"/>
                  </a:srgbClr>
                </a:gs>
                <a:gs pos="100000">
                  <a:srgbClr val="B60D4D">
                    <a:alpha val="0"/>
                  </a:srgbClr>
                </a:gs>
              </a:gsLst>
              <a:lin ang="0"/>
            </a:gradFill>
            <a:prstDash val="solid"/>
            <a:headEnd type="none"/>
            <a:tailEnd type="none"/>
          </a:ln>
        </p:spPr>
      </p:cxnSp>
      <p:pic>
        <p:nvPicPr>
          <p:cNvPr id="51" name="Picture 51"/>
          <p:cNvPicPr>
            <a:picLocks noChangeAspect="1"/>
          </p:cNvPicPr>
          <p:nvPr/>
        </p:nvPicPr>
        <p:blipFill>
          <a:blip r:embed="rId3"/>
          <a:srcRect l="18728" t="13664" r="20195" b="6852"/>
          <a:stretch>
            <a:fillRect/>
          </a:stretch>
        </p:blipFill>
        <p:spPr>
          <a:xfrm>
            <a:off x="11201759" y="0"/>
            <a:ext cx="990240" cy="981777"/>
          </a:xfrm>
          <a:prstGeom prst="rect">
            <a:avLst/>
          </a:prstGeom>
          <a:noFill/>
        </p:spPr>
      </p:pic>
      <p:sp>
        <p:nvSpPr>
          <p:cNvPr id="52" name="TextBox 52"/>
          <p:cNvSpPr txBox="1"/>
          <p:nvPr/>
        </p:nvSpPr>
        <p:spPr>
          <a:xfrm>
            <a:off x="1842676" y="1423865"/>
            <a:ext cx="8686159" cy="2845156"/>
          </a:xfrm>
          <a:prstGeom prst="rect">
            <a:avLst/>
          </a:prstGeom>
          <a:ln/>
        </p:spPr>
        <p:txBody>
          <a:bodyPr vert="horz" wrap="square" lIns="123825" tIns="123825" rIns="57150" bIns="123825" rtlCol="0" anchor="t" anchorCtr="0">
            <a:normAutofit/>
          </a:bodyPr>
          <a:lstStyle/>
          <a:p>
            <a:pPr>
              <a:lnSpc>
                <a:spcPct val="150000"/>
              </a:lnSpc>
              <a:spcBef>
                <a:spcPts val="450"/>
              </a:spcBef>
            </a:pPr>
            <a:r>
              <a:rPr lang="en-US" sz="8000" b="1" dirty="0">
                <a:latin typeface="Microsoft Yahei"/>
                <a:ea typeface="Microsoft Yahei"/>
                <a:cs typeface="Microsoft Yahei"/>
              </a:rPr>
              <a:t>04</a:t>
            </a:r>
          </a:p>
        </p:txBody>
      </p:sp>
      <p:sp>
        <p:nvSpPr>
          <p:cNvPr id="53" name="TextBox 53"/>
          <p:cNvSpPr txBox="1"/>
          <p:nvPr/>
        </p:nvSpPr>
        <p:spPr>
          <a:xfrm>
            <a:off x="1875918" y="3311453"/>
            <a:ext cx="6717869" cy="1040441"/>
          </a:xfrm>
          <a:prstGeom prst="rect">
            <a:avLst/>
          </a:prstGeom>
          <a:ln/>
        </p:spPr>
        <p:txBody>
          <a:bodyPr vert="horz" wrap="square" lIns="123825" tIns="123825" rIns="57150" bIns="123825" rtlCol="0" anchor="t" anchorCtr="0">
            <a:noAutofit/>
          </a:bodyPr>
          <a:lstStyle/>
          <a:p>
            <a:pPr>
              <a:lnSpc>
                <a:spcPct val="174000"/>
              </a:lnSpc>
            </a:pPr>
            <a:r>
              <a:rPr lang="en-US" sz="3600" b="1" dirty="0" err="1">
                <a:latin typeface="Microsoft Yahei"/>
                <a:ea typeface="Microsoft Yahei"/>
                <a:cs typeface="Microsoft Yahei"/>
              </a:rPr>
              <a:t>Matlab仿真实现与结果分析</a:t>
            </a:r>
            <a:endParaRPr lang="en-US" sz="3600" b="1" dirty="0">
              <a:latin typeface="Microsoft Yahei"/>
              <a:ea typeface="Microsoft Yahei"/>
              <a:cs typeface="Microsoft Yahe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5121918-EB18-46D7-D835-B38A042B9D2E}"/>
              </a:ext>
            </a:extLst>
          </p:cNvPr>
          <p:cNvPicPr>
            <a:picLocks noChangeAspect="1"/>
          </p:cNvPicPr>
          <p:nvPr/>
        </p:nvPicPr>
        <p:blipFill>
          <a:blip r:embed="rId2"/>
          <a:stretch>
            <a:fillRect/>
          </a:stretch>
        </p:blipFill>
        <p:spPr>
          <a:xfrm>
            <a:off x="0" y="0"/>
            <a:ext cx="12192000" cy="6857999"/>
          </a:xfrm>
          <a:prstGeom prst="rect">
            <a:avLst/>
          </a:prstGeom>
        </p:spPr>
      </p:pic>
      <p:pic>
        <p:nvPicPr>
          <p:cNvPr id="3" name="图片 2">
            <a:extLst>
              <a:ext uri="{FF2B5EF4-FFF2-40B4-BE49-F238E27FC236}">
                <a16:creationId xmlns:a16="http://schemas.microsoft.com/office/drawing/2014/main" id="{3C7E85E8-C69F-253A-7913-B3BD21A162D7}"/>
              </a:ext>
            </a:extLst>
          </p:cNvPr>
          <p:cNvPicPr>
            <a:picLocks noChangeAspect="1"/>
          </p:cNvPicPr>
          <p:nvPr/>
        </p:nvPicPr>
        <p:blipFill>
          <a:blip r:embed="rId3"/>
          <a:stretch>
            <a:fillRect/>
          </a:stretch>
        </p:blipFill>
        <p:spPr>
          <a:xfrm>
            <a:off x="609600" y="1066800"/>
            <a:ext cx="7236579" cy="54869"/>
          </a:xfrm>
          <a:prstGeom prst="rect">
            <a:avLst/>
          </a:prstGeom>
        </p:spPr>
      </p:pic>
      <p:pic>
        <p:nvPicPr>
          <p:cNvPr id="4" name="图片 3">
            <a:extLst>
              <a:ext uri="{FF2B5EF4-FFF2-40B4-BE49-F238E27FC236}">
                <a16:creationId xmlns:a16="http://schemas.microsoft.com/office/drawing/2014/main" id="{E8BC1AA4-01FE-8424-C307-3D618C792390}"/>
              </a:ext>
            </a:extLst>
          </p:cNvPr>
          <p:cNvPicPr>
            <a:picLocks noChangeAspect="1"/>
          </p:cNvPicPr>
          <p:nvPr/>
        </p:nvPicPr>
        <p:blipFill>
          <a:blip r:embed="rId4"/>
          <a:stretch>
            <a:fillRect/>
          </a:stretch>
        </p:blipFill>
        <p:spPr>
          <a:xfrm>
            <a:off x="11204362" y="0"/>
            <a:ext cx="987638" cy="981541"/>
          </a:xfrm>
          <a:prstGeom prst="rect">
            <a:avLst/>
          </a:prstGeom>
        </p:spPr>
      </p:pic>
      <p:sp>
        <p:nvSpPr>
          <p:cNvPr id="5" name="文本框 4">
            <a:extLst>
              <a:ext uri="{FF2B5EF4-FFF2-40B4-BE49-F238E27FC236}">
                <a16:creationId xmlns:a16="http://schemas.microsoft.com/office/drawing/2014/main" id="{4B3CB5CD-8AAB-2036-4C86-511F786AB561}"/>
              </a:ext>
            </a:extLst>
          </p:cNvPr>
          <p:cNvSpPr txBox="1"/>
          <p:nvPr/>
        </p:nvSpPr>
        <p:spPr>
          <a:xfrm>
            <a:off x="685800" y="228600"/>
            <a:ext cx="5029200" cy="646331"/>
          </a:xfrm>
          <a:prstGeom prst="rect">
            <a:avLst/>
          </a:prstGeom>
          <a:noFill/>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最终呈现效果图</a:t>
            </a:r>
          </a:p>
        </p:txBody>
      </p:sp>
      <p:pic>
        <p:nvPicPr>
          <p:cNvPr id="7" name="图片 6">
            <a:extLst>
              <a:ext uri="{FF2B5EF4-FFF2-40B4-BE49-F238E27FC236}">
                <a16:creationId xmlns:a16="http://schemas.microsoft.com/office/drawing/2014/main" id="{0C0948B1-3B04-14F2-9B8C-FF65FCE835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97602" y="420465"/>
            <a:ext cx="3993064" cy="3008534"/>
          </a:xfrm>
          <a:prstGeom prst="rect">
            <a:avLst/>
          </a:prstGeom>
        </p:spPr>
      </p:pic>
      <p:pic>
        <p:nvPicPr>
          <p:cNvPr id="9" name="图片 8">
            <a:extLst>
              <a:ext uri="{FF2B5EF4-FFF2-40B4-BE49-F238E27FC236}">
                <a16:creationId xmlns:a16="http://schemas.microsoft.com/office/drawing/2014/main" id="{85278D03-F902-C8E0-90EA-60873899F3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429" y="1352567"/>
            <a:ext cx="5105400" cy="4062076"/>
          </a:xfrm>
          <a:prstGeom prst="rect">
            <a:avLst/>
          </a:prstGeom>
        </p:spPr>
      </p:pic>
      <p:sp>
        <p:nvSpPr>
          <p:cNvPr id="10" name="文本框 9">
            <a:extLst>
              <a:ext uri="{FF2B5EF4-FFF2-40B4-BE49-F238E27FC236}">
                <a16:creationId xmlns:a16="http://schemas.microsoft.com/office/drawing/2014/main" id="{5F6FA7C9-6E11-04B4-6DBA-CEB7D828B511}"/>
              </a:ext>
            </a:extLst>
          </p:cNvPr>
          <p:cNvSpPr txBox="1"/>
          <p:nvPr/>
        </p:nvSpPr>
        <p:spPr>
          <a:xfrm>
            <a:off x="2362200" y="2457509"/>
            <a:ext cx="1295400" cy="369332"/>
          </a:xfrm>
          <a:prstGeom prst="rect">
            <a:avLst/>
          </a:prstGeom>
          <a:noFill/>
        </p:spPr>
        <p:txBody>
          <a:bodyPr wrap="square" rtlCol="0">
            <a:spAutoFit/>
          </a:bodyPr>
          <a:lstStyle/>
          <a:p>
            <a:r>
              <a:rPr lang="zh-CN" altLang="en-US" dirty="0">
                <a:solidFill>
                  <a:srgbClr val="FF0000"/>
                </a:solidFill>
              </a:rPr>
              <a:t>识别结果</a:t>
            </a:r>
          </a:p>
        </p:txBody>
      </p:sp>
      <p:sp>
        <p:nvSpPr>
          <p:cNvPr id="12" name="文本框 11">
            <a:extLst>
              <a:ext uri="{FF2B5EF4-FFF2-40B4-BE49-F238E27FC236}">
                <a16:creationId xmlns:a16="http://schemas.microsoft.com/office/drawing/2014/main" id="{21C73F0F-BFEC-E3B3-47DA-8DCDC57C6456}"/>
              </a:ext>
            </a:extLst>
          </p:cNvPr>
          <p:cNvSpPr txBox="1"/>
          <p:nvPr/>
        </p:nvSpPr>
        <p:spPr>
          <a:xfrm>
            <a:off x="3002466" y="5229977"/>
            <a:ext cx="2362200" cy="369332"/>
          </a:xfrm>
          <a:prstGeom prst="rect">
            <a:avLst/>
          </a:prstGeom>
          <a:noFill/>
        </p:spPr>
        <p:txBody>
          <a:bodyPr wrap="square" rtlCol="0">
            <a:spAutoFit/>
          </a:bodyPr>
          <a:lstStyle/>
          <a:p>
            <a:r>
              <a:rPr lang="zh-CN" altLang="en-US" dirty="0">
                <a:solidFill>
                  <a:srgbClr val="FF0000"/>
                </a:solidFill>
              </a:rPr>
              <a:t>待识别图像：张元英</a:t>
            </a:r>
          </a:p>
        </p:txBody>
      </p:sp>
      <p:pic>
        <p:nvPicPr>
          <p:cNvPr id="14" name="图片 13">
            <a:extLst>
              <a:ext uri="{FF2B5EF4-FFF2-40B4-BE49-F238E27FC236}">
                <a16:creationId xmlns:a16="http://schemas.microsoft.com/office/drawing/2014/main" id="{C31BB39F-7677-CF04-5702-4BE018D9BB9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97602" y="3680945"/>
            <a:ext cx="3993064" cy="3177054"/>
          </a:xfrm>
          <a:prstGeom prst="rect">
            <a:avLst/>
          </a:prstGeom>
        </p:spPr>
      </p:pic>
    </p:spTree>
    <p:extLst>
      <p:ext uri="{BB962C8B-B14F-4D97-AF65-F5344CB8AC3E}">
        <p14:creationId xmlns:p14="http://schemas.microsoft.com/office/powerpoint/2010/main" val="2160127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05C8482-2759-BD2A-671B-7C650D895B0A}"/>
              </a:ext>
            </a:extLst>
          </p:cNvPr>
          <p:cNvPicPr>
            <a:picLocks noChangeAspect="1"/>
          </p:cNvPicPr>
          <p:nvPr/>
        </p:nvPicPr>
        <p:blipFill>
          <a:blip r:embed="rId2"/>
          <a:stretch>
            <a:fillRect/>
          </a:stretch>
        </p:blipFill>
        <p:spPr>
          <a:xfrm>
            <a:off x="0" y="0"/>
            <a:ext cx="12192000" cy="6857999"/>
          </a:xfrm>
          <a:prstGeom prst="rect">
            <a:avLst/>
          </a:prstGeom>
        </p:spPr>
      </p:pic>
      <p:pic>
        <p:nvPicPr>
          <p:cNvPr id="3" name="图片 2">
            <a:extLst>
              <a:ext uri="{FF2B5EF4-FFF2-40B4-BE49-F238E27FC236}">
                <a16:creationId xmlns:a16="http://schemas.microsoft.com/office/drawing/2014/main" id="{8CD4DFB7-F360-DA0D-6EAC-118532B2FE1E}"/>
              </a:ext>
            </a:extLst>
          </p:cNvPr>
          <p:cNvPicPr>
            <a:picLocks noChangeAspect="1"/>
          </p:cNvPicPr>
          <p:nvPr/>
        </p:nvPicPr>
        <p:blipFill>
          <a:blip r:embed="rId3"/>
          <a:stretch>
            <a:fillRect/>
          </a:stretch>
        </p:blipFill>
        <p:spPr>
          <a:xfrm>
            <a:off x="609600" y="990600"/>
            <a:ext cx="7236579" cy="54869"/>
          </a:xfrm>
          <a:prstGeom prst="rect">
            <a:avLst/>
          </a:prstGeom>
        </p:spPr>
      </p:pic>
      <p:pic>
        <p:nvPicPr>
          <p:cNvPr id="4" name="图片 3">
            <a:extLst>
              <a:ext uri="{FF2B5EF4-FFF2-40B4-BE49-F238E27FC236}">
                <a16:creationId xmlns:a16="http://schemas.microsoft.com/office/drawing/2014/main" id="{51C5B1A6-2648-0CF2-26E5-EC9F04A37745}"/>
              </a:ext>
            </a:extLst>
          </p:cNvPr>
          <p:cNvPicPr>
            <a:picLocks noChangeAspect="1"/>
          </p:cNvPicPr>
          <p:nvPr/>
        </p:nvPicPr>
        <p:blipFill>
          <a:blip r:embed="rId4"/>
          <a:stretch>
            <a:fillRect/>
          </a:stretch>
        </p:blipFill>
        <p:spPr>
          <a:xfrm>
            <a:off x="11204362" y="0"/>
            <a:ext cx="987638" cy="981541"/>
          </a:xfrm>
          <a:prstGeom prst="rect">
            <a:avLst/>
          </a:prstGeom>
        </p:spPr>
      </p:pic>
      <p:sp>
        <p:nvSpPr>
          <p:cNvPr id="5" name="文本框 4">
            <a:extLst>
              <a:ext uri="{FF2B5EF4-FFF2-40B4-BE49-F238E27FC236}">
                <a16:creationId xmlns:a16="http://schemas.microsoft.com/office/drawing/2014/main" id="{BA3BC633-49DA-2BA2-C1C5-F915D6524815}"/>
              </a:ext>
            </a:extLst>
          </p:cNvPr>
          <p:cNvSpPr txBox="1"/>
          <p:nvPr/>
        </p:nvSpPr>
        <p:spPr>
          <a:xfrm>
            <a:off x="685800" y="228600"/>
            <a:ext cx="3886200" cy="646331"/>
          </a:xfrm>
          <a:prstGeom prst="rect">
            <a:avLst/>
          </a:prstGeom>
          <a:noFill/>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结果分析</a:t>
            </a:r>
          </a:p>
        </p:txBody>
      </p:sp>
      <p:pic>
        <p:nvPicPr>
          <p:cNvPr id="6" name="图片 5">
            <a:extLst>
              <a:ext uri="{FF2B5EF4-FFF2-40B4-BE49-F238E27FC236}">
                <a16:creationId xmlns:a16="http://schemas.microsoft.com/office/drawing/2014/main" id="{52EE1EB9-E413-5BE8-0B72-4429A14C9419}"/>
              </a:ext>
            </a:extLst>
          </p:cNvPr>
          <p:cNvPicPr>
            <a:picLocks noChangeAspect="1"/>
          </p:cNvPicPr>
          <p:nvPr/>
        </p:nvPicPr>
        <p:blipFill>
          <a:blip r:embed="rId5"/>
          <a:stretch>
            <a:fillRect/>
          </a:stretch>
        </p:blipFill>
        <p:spPr>
          <a:xfrm>
            <a:off x="838200" y="1161138"/>
            <a:ext cx="4240759" cy="3374131"/>
          </a:xfrm>
          <a:prstGeom prst="rect">
            <a:avLst/>
          </a:prstGeom>
        </p:spPr>
      </p:pic>
      <p:pic>
        <p:nvPicPr>
          <p:cNvPr id="7" name="图片 6">
            <a:extLst>
              <a:ext uri="{FF2B5EF4-FFF2-40B4-BE49-F238E27FC236}">
                <a16:creationId xmlns:a16="http://schemas.microsoft.com/office/drawing/2014/main" id="{939830B3-BB7E-AF0D-B750-87E81289ACE0}"/>
              </a:ext>
            </a:extLst>
          </p:cNvPr>
          <p:cNvPicPr>
            <a:picLocks noChangeAspect="1"/>
          </p:cNvPicPr>
          <p:nvPr/>
        </p:nvPicPr>
        <p:blipFill>
          <a:blip r:embed="rId6"/>
          <a:stretch>
            <a:fillRect/>
          </a:stretch>
        </p:blipFill>
        <p:spPr>
          <a:xfrm>
            <a:off x="6477000" y="1161138"/>
            <a:ext cx="4240759" cy="3374368"/>
          </a:xfrm>
          <a:prstGeom prst="rect">
            <a:avLst/>
          </a:prstGeom>
        </p:spPr>
      </p:pic>
      <p:sp>
        <p:nvSpPr>
          <p:cNvPr id="8" name="文本框 7">
            <a:extLst>
              <a:ext uri="{FF2B5EF4-FFF2-40B4-BE49-F238E27FC236}">
                <a16:creationId xmlns:a16="http://schemas.microsoft.com/office/drawing/2014/main" id="{BCEC5542-4D15-81FB-A78B-F1631B3F5A0E}"/>
              </a:ext>
            </a:extLst>
          </p:cNvPr>
          <p:cNvSpPr txBox="1"/>
          <p:nvPr/>
        </p:nvSpPr>
        <p:spPr>
          <a:xfrm>
            <a:off x="6667498" y="5100935"/>
            <a:ext cx="4240759"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KNN</a:t>
            </a:r>
            <a:r>
              <a:rPr lang="zh-CN" altLang="en-US" dirty="0">
                <a:latin typeface="微软雅黑" panose="020B0503020204020204" pitchFamily="34" charset="-122"/>
                <a:ea typeface="微软雅黑" panose="020B0503020204020204" pitchFamily="34" charset="-122"/>
              </a:rPr>
              <a:t>训练时间较短，模型训练结果较好</a:t>
            </a:r>
          </a:p>
        </p:txBody>
      </p:sp>
      <p:sp>
        <p:nvSpPr>
          <p:cNvPr id="9" name="文本框 8">
            <a:extLst>
              <a:ext uri="{FF2B5EF4-FFF2-40B4-BE49-F238E27FC236}">
                <a16:creationId xmlns:a16="http://schemas.microsoft.com/office/drawing/2014/main" id="{242ED511-3366-7128-7676-A98A3FBB6762}"/>
              </a:ext>
            </a:extLst>
          </p:cNvPr>
          <p:cNvSpPr txBox="1"/>
          <p:nvPr/>
        </p:nvSpPr>
        <p:spPr>
          <a:xfrm>
            <a:off x="914400" y="5098354"/>
            <a:ext cx="4343400"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训练时间较长，模型训练结果出色</a:t>
            </a:r>
          </a:p>
        </p:txBody>
      </p:sp>
    </p:spTree>
    <p:extLst>
      <p:ext uri="{BB962C8B-B14F-4D97-AF65-F5344CB8AC3E}">
        <p14:creationId xmlns:p14="http://schemas.microsoft.com/office/powerpoint/2010/main" val="76639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25FEA60A-F207-4572-FB04-943F75506343}"/>
              </a:ext>
            </a:extLst>
          </p:cNvPr>
          <p:cNvCxnSpPr>
            <a:cxnSpLocks/>
          </p:cNvCxnSpPr>
          <p:nvPr/>
        </p:nvCxnSpPr>
        <p:spPr>
          <a:xfrm>
            <a:off x="7760793" y="2497616"/>
            <a:ext cx="2209800" cy="2667000"/>
          </a:xfrm>
          <a:prstGeom prst="line">
            <a:avLst/>
          </a:prstGeom>
        </p:spPr>
        <p:style>
          <a:lnRef idx="3">
            <a:schemeClr val="dk1"/>
          </a:lnRef>
          <a:fillRef idx="0">
            <a:schemeClr val="dk1"/>
          </a:fillRef>
          <a:effectRef idx="2">
            <a:schemeClr val="dk1"/>
          </a:effectRef>
          <a:fontRef idx="minor">
            <a:schemeClr val="tx1"/>
          </a:fontRef>
        </p:style>
      </p:cxnSp>
      <p:cxnSp>
        <p:nvCxnSpPr>
          <p:cNvPr id="7" name="直接连接符 6">
            <a:extLst>
              <a:ext uri="{FF2B5EF4-FFF2-40B4-BE49-F238E27FC236}">
                <a16:creationId xmlns:a16="http://schemas.microsoft.com/office/drawing/2014/main" id="{96D97463-ED64-E2BB-6C58-48C9619CA18C}"/>
              </a:ext>
            </a:extLst>
          </p:cNvPr>
          <p:cNvCxnSpPr>
            <a:cxnSpLocks/>
          </p:cNvCxnSpPr>
          <p:nvPr/>
        </p:nvCxnSpPr>
        <p:spPr>
          <a:xfrm flipH="1">
            <a:off x="8878990" y="1761155"/>
            <a:ext cx="1981200" cy="2095500"/>
          </a:xfrm>
          <a:prstGeom prst="line">
            <a:avLst/>
          </a:prstGeom>
        </p:spPr>
        <p:style>
          <a:lnRef idx="3">
            <a:schemeClr val="dk1"/>
          </a:lnRef>
          <a:fillRef idx="0">
            <a:schemeClr val="dk1"/>
          </a:fillRef>
          <a:effectRef idx="2">
            <a:schemeClr val="dk1"/>
          </a:effectRef>
          <a:fontRef idx="minor">
            <a:schemeClr val="tx1"/>
          </a:fontRef>
        </p:style>
      </p:cxnSp>
      <p:cxnSp>
        <p:nvCxnSpPr>
          <p:cNvPr id="15" name="直接箭头连接符 14">
            <a:extLst>
              <a:ext uri="{FF2B5EF4-FFF2-40B4-BE49-F238E27FC236}">
                <a16:creationId xmlns:a16="http://schemas.microsoft.com/office/drawing/2014/main" id="{E2CEF319-6247-091B-C777-BCDF802CFC55}"/>
              </a:ext>
            </a:extLst>
          </p:cNvPr>
          <p:cNvCxnSpPr>
            <a:cxnSpLocks/>
          </p:cNvCxnSpPr>
          <p:nvPr/>
        </p:nvCxnSpPr>
        <p:spPr>
          <a:xfrm flipV="1">
            <a:off x="9227643" y="5057460"/>
            <a:ext cx="1485900" cy="21431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6C1FC846-FA58-A83B-EE5B-6EC4007335A0}"/>
              </a:ext>
            </a:extLst>
          </p:cNvPr>
          <p:cNvCxnSpPr>
            <a:cxnSpLocks/>
          </p:cNvCxnSpPr>
          <p:nvPr/>
        </p:nvCxnSpPr>
        <p:spPr>
          <a:xfrm flipV="1">
            <a:off x="9970593" y="4531204"/>
            <a:ext cx="0" cy="124301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6DA317A-318A-F0A7-947E-4CF66404EEB4}"/>
              </a:ext>
            </a:extLst>
          </p:cNvPr>
          <p:cNvCxnSpPr>
            <a:cxnSpLocks/>
          </p:cNvCxnSpPr>
          <p:nvPr/>
        </p:nvCxnSpPr>
        <p:spPr>
          <a:xfrm flipV="1">
            <a:off x="7017842" y="2390460"/>
            <a:ext cx="1485900" cy="21431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102399D8-6799-B3CC-090F-F81DD34E687F}"/>
              </a:ext>
            </a:extLst>
          </p:cNvPr>
          <p:cNvCxnSpPr>
            <a:cxnSpLocks/>
          </p:cNvCxnSpPr>
          <p:nvPr/>
        </p:nvCxnSpPr>
        <p:spPr>
          <a:xfrm flipV="1">
            <a:off x="7760792" y="1864204"/>
            <a:ext cx="0" cy="124301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27FFF91-C4F4-59F7-E0CF-D02BD7CA3B0F}"/>
              </a:ext>
            </a:extLst>
          </p:cNvPr>
          <p:cNvCxnSpPr>
            <a:cxnSpLocks/>
          </p:cNvCxnSpPr>
          <p:nvPr/>
        </p:nvCxnSpPr>
        <p:spPr>
          <a:xfrm flipV="1">
            <a:off x="7046992" y="3440014"/>
            <a:ext cx="4560492" cy="677507"/>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6164E2C7-27F2-1471-9A0E-6B16148ED64B}"/>
              </a:ext>
            </a:extLst>
          </p:cNvPr>
          <p:cNvCxnSpPr>
            <a:cxnSpLocks/>
          </p:cNvCxnSpPr>
          <p:nvPr/>
        </p:nvCxnSpPr>
        <p:spPr>
          <a:xfrm flipV="1">
            <a:off x="7379793" y="2916716"/>
            <a:ext cx="4038600" cy="1466195"/>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CD04D242-5A7F-801A-EDDE-302CE57B0C77}"/>
              </a:ext>
            </a:extLst>
          </p:cNvPr>
          <p:cNvCxnSpPr>
            <a:cxnSpLocks/>
          </p:cNvCxnSpPr>
          <p:nvPr/>
        </p:nvCxnSpPr>
        <p:spPr>
          <a:xfrm flipV="1">
            <a:off x="8878990" y="1354616"/>
            <a:ext cx="0" cy="3702844"/>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弧形 36">
            <a:extLst>
              <a:ext uri="{FF2B5EF4-FFF2-40B4-BE49-F238E27FC236}">
                <a16:creationId xmlns:a16="http://schemas.microsoft.com/office/drawing/2014/main" id="{6FF98785-9A31-BF1A-FEA3-309AC6A3BDEB}"/>
              </a:ext>
            </a:extLst>
          </p:cNvPr>
          <p:cNvSpPr/>
          <p:nvPr/>
        </p:nvSpPr>
        <p:spPr>
          <a:xfrm>
            <a:off x="7229594" y="2262333"/>
            <a:ext cx="914400" cy="490359"/>
          </a:xfrm>
          <a:prstGeom prst="arc">
            <a:avLst>
              <a:gd name="adj1" fmla="val 14638781"/>
              <a:gd name="adj2" fmla="val 8073706"/>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B647CD6A-3EB6-3153-274E-9B1577CCEC04}"/>
              </a:ext>
            </a:extLst>
          </p:cNvPr>
          <p:cNvCxnSpPr>
            <a:cxnSpLocks/>
          </p:cNvCxnSpPr>
          <p:nvPr/>
        </p:nvCxnSpPr>
        <p:spPr>
          <a:xfrm flipV="1">
            <a:off x="10396342" y="2149649"/>
            <a:ext cx="663395" cy="122181"/>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F42E23E2-0E06-F859-9300-90EEFE4C077B}"/>
              </a:ext>
            </a:extLst>
          </p:cNvPr>
          <p:cNvCxnSpPr>
            <a:cxnSpLocks/>
          </p:cNvCxnSpPr>
          <p:nvPr/>
        </p:nvCxnSpPr>
        <p:spPr>
          <a:xfrm flipH="1" flipV="1">
            <a:off x="10345899" y="1665515"/>
            <a:ext cx="8645" cy="606315"/>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直接连接符 49">
            <a:extLst>
              <a:ext uri="{FF2B5EF4-FFF2-40B4-BE49-F238E27FC236}">
                <a16:creationId xmlns:a16="http://schemas.microsoft.com/office/drawing/2014/main" id="{35932668-3145-14E2-AA3B-BFC4581D4160}"/>
              </a:ext>
            </a:extLst>
          </p:cNvPr>
          <p:cNvCxnSpPr>
            <a:cxnSpLocks/>
          </p:cNvCxnSpPr>
          <p:nvPr/>
        </p:nvCxnSpPr>
        <p:spPr>
          <a:xfrm>
            <a:off x="10369375" y="2276704"/>
            <a:ext cx="1506218" cy="1759360"/>
          </a:xfrm>
          <a:prstGeom prst="line">
            <a:avLst/>
          </a:prstGeom>
          <a:ln w="158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直接连接符 51">
            <a:extLst>
              <a:ext uri="{FF2B5EF4-FFF2-40B4-BE49-F238E27FC236}">
                <a16:creationId xmlns:a16="http://schemas.microsoft.com/office/drawing/2014/main" id="{4A442EAC-50D6-6222-C89F-B4F48B15D37B}"/>
              </a:ext>
            </a:extLst>
          </p:cNvPr>
          <p:cNvCxnSpPr>
            <a:cxnSpLocks/>
          </p:cNvCxnSpPr>
          <p:nvPr/>
        </p:nvCxnSpPr>
        <p:spPr>
          <a:xfrm flipH="1">
            <a:off x="9610114" y="3176487"/>
            <a:ext cx="1512370" cy="1519805"/>
          </a:xfrm>
          <a:prstGeom prst="line">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直接连接符 54">
            <a:extLst>
              <a:ext uri="{FF2B5EF4-FFF2-40B4-BE49-F238E27FC236}">
                <a16:creationId xmlns:a16="http://schemas.microsoft.com/office/drawing/2014/main" id="{5098B96D-5772-927F-7705-851CF5605A5F}"/>
              </a:ext>
            </a:extLst>
          </p:cNvPr>
          <p:cNvCxnSpPr>
            <a:cxnSpLocks/>
          </p:cNvCxnSpPr>
          <p:nvPr/>
        </p:nvCxnSpPr>
        <p:spPr>
          <a:xfrm>
            <a:off x="8426839" y="3938272"/>
            <a:ext cx="1086554" cy="1294520"/>
          </a:xfrm>
          <a:prstGeom prst="line">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57" name="弧形 56">
            <a:extLst>
              <a:ext uri="{FF2B5EF4-FFF2-40B4-BE49-F238E27FC236}">
                <a16:creationId xmlns:a16="http://schemas.microsoft.com/office/drawing/2014/main" id="{E9550F22-52B3-2226-D3ED-21109AABE226}"/>
              </a:ext>
            </a:extLst>
          </p:cNvPr>
          <p:cNvSpPr/>
          <p:nvPr/>
        </p:nvSpPr>
        <p:spPr>
          <a:xfrm>
            <a:off x="8369483" y="2609855"/>
            <a:ext cx="1240630" cy="1015035"/>
          </a:xfrm>
          <a:prstGeom prst="arc">
            <a:avLst>
              <a:gd name="adj1" fmla="val 15544398"/>
              <a:gd name="adj2" fmla="val 21365218"/>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cxnSp>
        <p:nvCxnSpPr>
          <p:cNvPr id="59" name="直接箭头连接符 58">
            <a:extLst>
              <a:ext uri="{FF2B5EF4-FFF2-40B4-BE49-F238E27FC236}">
                <a16:creationId xmlns:a16="http://schemas.microsoft.com/office/drawing/2014/main" id="{7F2AB3B8-E007-CACA-67E1-3FDAC2548A9E}"/>
              </a:ext>
            </a:extLst>
          </p:cNvPr>
          <p:cNvCxnSpPr>
            <a:cxnSpLocks/>
          </p:cNvCxnSpPr>
          <p:nvPr/>
        </p:nvCxnSpPr>
        <p:spPr>
          <a:xfrm>
            <a:off x="10369375" y="2271830"/>
            <a:ext cx="0" cy="576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弧形 60">
            <a:extLst>
              <a:ext uri="{FF2B5EF4-FFF2-40B4-BE49-F238E27FC236}">
                <a16:creationId xmlns:a16="http://schemas.microsoft.com/office/drawing/2014/main" id="{F81119F1-90F8-EB11-FD34-12FA8E005ED3}"/>
              </a:ext>
            </a:extLst>
          </p:cNvPr>
          <p:cNvSpPr/>
          <p:nvPr/>
        </p:nvSpPr>
        <p:spPr>
          <a:xfrm rot="1416118">
            <a:off x="10641054" y="2987308"/>
            <a:ext cx="828675" cy="871472"/>
          </a:xfrm>
          <a:prstGeom prst="arc">
            <a:avLst>
              <a:gd name="adj1" fmla="val 16153212"/>
              <a:gd name="adj2" fmla="val 20550427"/>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669F0609-E8C3-D06B-D368-78C030D8DF12}"/>
              </a:ext>
            </a:extLst>
          </p:cNvPr>
          <p:cNvSpPr txBox="1"/>
          <p:nvPr/>
        </p:nvSpPr>
        <p:spPr>
          <a:xfrm>
            <a:off x="11150277" y="2993699"/>
            <a:ext cx="324128" cy="369332"/>
          </a:xfrm>
          <a:prstGeom prst="rect">
            <a:avLst/>
          </a:prstGeom>
          <a:noFill/>
        </p:spPr>
        <p:txBody>
          <a:bodyPr wrap="none" rtlCol="0">
            <a:spAutoFit/>
          </a:bodyPr>
          <a:lstStyle/>
          <a:p>
            <a:r>
              <a:rPr lang="en-US" altLang="zh-CN" dirty="0">
                <a:sym typeface="Symbol" panose="05050102010706020507" pitchFamily="18" charset="2"/>
              </a:rPr>
              <a:t></a:t>
            </a:r>
            <a:endParaRPr lang="zh-CN" altLang="en-US" dirty="0"/>
          </a:p>
        </p:txBody>
      </p:sp>
      <p:sp>
        <p:nvSpPr>
          <p:cNvPr id="64" name="文本框 63">
            <a:extLst>
              <a:ext uri="{FF2B5EF4-FFF2-40B4-BE49-F238E27FC236}">
                <a16:creationId xmlns:a16="http://schemas.microsoft.com/office/drawing/2014/main" id="{0BD2F147-0B47-DEDE-D29E-BF9887C2D5C9}"/>
              </a:ext>
            </a:extLst>
          </p:cNvPr>
          <p:cNvSpPr txBox="1"/>
          <p:nvPr/>
        </p:nvSpPr>
        <p:spPr>
          <a:xfrm>
            <a:off x="9091299" y="2677568"/>
            <a:ext cx="304892" cy="369332"/>
          </a:xfrm>
          <a:prstGeom prst="rect">
            <a:avLst/>
          </a:prstGeom>
          <a:noFill/>
        </p:spPr>
        <p:txBody>
          <a:bodyPr wrap="none" rtlCol="0">
            <a:spAutoFit/>
          </a:bodyPr>
          <a:lstStyle/>
          <a:p>
            <a:r>
              <a:rPr lang="zh-CN" altLang="en-US" dirty="0">
                <a:sym typeface="Symbol" panose="05050102010706020507" pitchFamily="18" charset="2"/>
              </a:rPr>
              <a:t></a:t>
            </a:r>
            <a:endParaRPr lang="zh-CN" altLang="en-US" dirty="0"/>
          </a:p>
        </p:txBody>
      </p:sp>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5C221FD-5B22-6B21-6B35-48A97935FF59}"/>
                  </a:ext>
                </a:extLst>
              </p:cNvPr>
              <p:cNvSpPr txBox="1"/>
              <p:nvPr/>
            </p:nvSpPr>
            <p:spPr>
              <a:xfrm>
                <a:off x="8970116" y="1173069"/>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xmlns="">
          <p:sp>
            <p:nvSpPr>
              <p:cNvPr id="65" name="文本框 64">
                <a:extLst>
                  <a:ext uri="{FF2B5EF4-FFF2-40B4-BE49-F238E27FC236}">
                    <a16:creationId xmlns:a16="http://schemas.microsoft.com/office/drawing/2014/main" id="{B5C221FD-5B22-6B21-6B35-48A97935FF59}"/>
                  </a:ext>
                </a:extLst>
              </p:cNvPr>
              <p:cNvSpPr txBox="1">
                <a:spLocks noRot="1" noChangeAspect="1" noMove="1" noResize="1" noEditPoints="1" noAdjustHandles="1" noChangeArrowheads="1" noChangeShapeType="1" noTextEdit="1"/>
              </p:cNvSpPr>
              <p:nvPr/>
            </p:nvSpPr>
            <p:spPr>
              <a:xfrm>
                <a:off x="8970116" y="1173069"/>
                <a:ext cx="371384" cy="369332"/>
              </a:xfrm>
              <a:prstGeom prst="rect">
                <a:avLst/>
              </a:prstGeom>
              <a:blipFill>
                <a:blip r:embed="rId2"/>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4B4F3A7A-47BF-ACE1-4815-9C23F3534F4B}"/>
                  </a:ext>
                </a:extLst>
              </p:cNvPr>
              <p:cNvSpPr txBox="1"/>
              <p:nvPr/>
            </p:nvSpPr>
            <p:spPr>
              <a:xfrm>
                <a:off x="11550271" y="3347484"/>
                <a:ext cx="367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68" name="文本框 67">
                <a:extLst>
                  <a:ext uri="{FF2B5EF4-FFF2-40B4-BE49-F238E27FC236}">
                    <a16:creationId xmlns:a16="http://schemas.microsoft.com/office/drawing/2014/main" id="{4B4F3A7A-47BF-ACE1-4815-9C23F3534F4B}"/>
                  </a:ext>
                </a:extLst>
              </p:cNvPr>
              <p:cNvSpPr txBox="1">
                <a:spLocks noRot="1" noChangeAspect="1" noMove="1" noResize="1" noEditPoints="1" noAdjustHandles="1" noChangeArrowheads="1" noChangeShapeType="1" noTextEdit="1"/>
              </p:cNvSpPr>
              <p:nvPr/>
            </p:nvSpPr>
            <p:spPr>
              <a:xfrm>
                <a:off x="11550271" y="3347484"/>
                <a:ext cx="367985"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C63CCA18-906C-10B1-89A1-419802A564D3}"/>
                  </a:ext>
                </a:extLst>
              </p:cNvPr>
              <p:cNvSpPr txBox="1"/>
              <p:nvPr/>
            </p:nvSpPr>
            <p:spPr>
              <a:xfrm>
                <a:off x="10703058" y="4826817"/>
                <a:ext cx="4633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69" name="文本框 68">
                <a:extLst>
                  <a:ext uri="{FF2B5EF4-FFF2-40B4-BE49-F238E27FC236}">
                    <a16:creationId xmlns:a16="http://schemas.microsoft.com/office/drawing/2014/main" id="{C63CCA18-906C-10B1-89A1-419802A564D3}"/>
                  </a:ext>
                </a:extLst>
              </p:cNvPr>
              <p:cNvSpPr txBox="1">
                <a:spLocks noRot="1" noChangeAspect="1" noMove="1" noResize="1" noEditPoints="1" noAdjustHandles="1" noChangeArrowheads="1" noChangeShapeType="1" noTextEdit="1"/>
              </p:cNvSpPr>
              <p:nvPr/>
            </p:nvSpPr>
            <p:spPr>
              <a:xfrm>
                <a:off x="10703058" y="4826817"/>
                <a:ext cx="46339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D63087B2-DC82-6706-8E46-B543F9D43FC3}"/>
                  </a:ext>
                </a:extLst>
              </p:cNvPr>
              <p:cNvSpPr txBox="1"/>
              <p:nvPr/>
            </p:nvSpPr>
            <p:spPr>
              <a:xfrm>
                <a:off x="8458399" y="2131146"/>
                <a:ext cx="4633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𝑙</m:t>
                          </m:r>
                        </m:sub>
                      </m:sSub>
                    </m:oMath>
                  </m:oMathPara>
                </a14:m>
                <a:endParaRPr lang="zh-CN" altLang="en-US" dirty="0"/>
              </a:p>
            </p:txBody>
          </p:sp>
        </mc:Choice>
        <mc:Fallback xmlns="">
          <p:sp>
            <p:nvSpPr>
              <p:cNvPr id="70" name="文本框 69">
                <a:extLst>
                  <a:ext uri="{FF2B5EF4-FFF2-40B4-BE49-F238E27FC236}">
                    <a16:creationId xmlns:a16="http://schemas.microsoft.com/office/drawing/2014/main" id="{D63087B2-DC82-6706-8E46-B543F9D43FC3}"/>
                  </a:ext>
                </a:extLst>
              </p:cNvPr>
              <p:cNvSpPr txBox="1">
                <a:spLocks noRot="1" noChangeAspect="1" noMove="1" noResize="1" noEditPoints="1" noAdjustHandles="1" noChangeArrowheads="1" noChangeShapeType="1" noTextEdit="1"/>
              </p:cNvSpPr>
              <p:nvPr/>
            </p:nvSpPr>
            <p:spPr>
              <a:xfrm>
                <a:off x="8458399" y="2131146"/>
                <a:ext cx="463397"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096EC502-1E27-DD64-4F4D-97DC37475954}"/>
                  </a:ext>
                </a:extLst>
              </p:cNvPr>
              <p:cNvSpPr txBox="1"/>
              <p:nvPr/>
            </p:nvSpPr>
            <p:spPr>
              <a:xfrm>
                <a:off x="8941644" y="3764519"/>
                <a:ext cx="3986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𝑂</m:t>
                      </m:r>
                    </m:oMath>
                  </m:oMathPara>
                </a14:m>
                <a:endParaRPr lang="zh-CN" altLang="en-US" dirty="0"/>
              </a:p>
            </p:txBody>
          </p:sp>
        </mc:Choice>
        <mc:Fallback xmlns="">
          <p:sp>
            <p:nvSpPr>
              <p:cNvPr id="71" name="文本框 70">
                <a:extLst>
                  <a:ext uri="{FF2B5EF4-FFF2-40B4-BE49-F238E27FC236}">
                    <a16:creationId xmlns:a16="http://schemas.microsoft.com/office/drawing/2014/main" id="{096EC502-1E27-DD64-4F4D-97DC37475954}"/>
                  </a:ext>
                </a:extLst>
              </p:cNvPr>
              <p:cNvSpPr txBox="1">
                <a:spLocks noRot="1" noChangeAspect="1" noMove="1" noResize="1" noEditPoints="1" noAdjustHandles="1" noChangeArrowheads="1" noChangeShapeType="1" noTextEdit="1"/>
              </p:cNvSpPr>
              <p:nvPr/>
            </p:nvSpPr>
            <p:spPr>
              <a:xfrm>
                <a:off x="8941644" y="3764519"/>
                <a:ext cx="398699"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61B51FA6-A6EA-482C-3C6A-6AD75E77D825}"/>
                  </a:ext>
                </a:extLst>
              </p:cNvPr>
              <p:cNvSpPr txBox="1"/>
              <p:nvPr/>
            </p:nvSpPr>
            <p:spPr>
              <a:xfrm>
                <a:off x="11036419" y="1917142"/>
                <a:ext cx="4633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𝑏</m:t>
                          </m:r>
                        </m:sub>
                      </m:sSub>
                    </m:oMath>
                  </m:oMathPara>
                </a14:m>
                <a:endParaRPr lang="zh-CN" altLang="en-US" dirty="0"/>
              </a:p>
            </p:txBody>
          </p:sp>
        </mc:Choice>
        <mc:Fallback xmlns="">
          <p:sp>
            <p:nvSpPr>
              <p:cNvPr id="72" name="文本框 71">
                <a:extLst>
                  <a:ext uri="{FF2B5EF4-FFF2-40B4-BE49-F238E27FC236}">
                    <a16:creationId xmlns:a16="http://schemas.microsoft.com/office/drawing/2014/main" id="{61B51FA6-A6EA-482C-3C6A-6AD75E77D825}"/>
                  </a:ext>
                </a:extLst>
              </p:cNvPr>
              <p:cNvSpPr txBox="1">
                <a:spLocks noRot="1" noChangeAspect="1" noMove="1" noResize="1" noEditPoints="1" noAdjustHandles="1" noChangeArrowheads="1" noChangeShapeType="1" noTextEdit="1"/>
              </p:cNvSpPr>
              <p:nvPr/>
            </p:nvSpPr>
            <p:spPr>
              <a:xfrm>
                <a:off x="11036419" y="1917142"/>
                <a:ext cx="463397"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F44DBB0D-B499-33E3-0223-41A86115884E}"/>
                  </a:ext>
                </a:extLst>
              </p:cNvPr>
              <p:cNvSpPr txBox="1"/>
              <p:nvPr/>
            </p:nvSpPr>
            <p:spPr>
              <a:xfrm>
                <a:off x="10134600" y="1219200"/>
                <a:ext cx="4633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𝑏</m:t>
                          </m:r>
                        </m:sub>
                      </m:sSub>
                    </m:oMath>
                  </m:oMathPara>
                </a14:m>
                <a:endParaRPr lang="zh-CN" altLang="en-US" dirty="0"/>
              </a:p>
            </p:txBody>
          </p:sp>
        </mc:Choice>
        <mc:Fallback xmlns="">
          <p:sp>
            <p:nvSpPr>
              <p:cNvPr id="73" name="文本框 72">
                <a:extLst>
                  <a:ext uri="{FF2B5EF4-FFF2-40B4-BE49-F238E27FC236}">
                    <a16:creationId xmlns:a16="http://schemas.microsoft.com/office/drawing/2014/main" id="{F44DBB0D-B499-33E3-0223-41A86115884E}"/>
                  </a:ext>
                </a:extLst>
              </p:cNvPr>
              <p:cNvSpPr txBox="1">
                <a:spLocks noRot="1" noChangeAspect="1" noMove="1" noResize="1" noEditPoints="1" noAdjustHandles="1" noChangeArrowheads="1" noChangeShapeType="1" noTextEdit="1"/>
              </p:cNvSpPr>
              <p:nvPr/>
            </p:nvSpPr>
            <p:spPr>
              <a:xfrm>
                <a:off x="10134600" y="1219200"/>
                <a:ext cx="463397"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B3ECA22C-C44A-2FEF-A2E1-24B3C05D68DA}"/>
                  </a:ext>
                </a:extLst>
              </p:cNvPr>
              <p:cNvSpPr txBox="1"/>
              <p:nvPr/>
            </p:nvSpPr>
            <p:spPr>
              <a:xfrm>
                <a:off x="10354544" y="3868820"/>
                <a:ext cx="3657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oMath>
                  </m:oMathPara>
                </a14:m>
                <a:endParaRPr lang="zh-CN" altLang="en-US" dirty="0"/>
              </a:p>
            </p:txBody>
          </p:sp>
        </mc:Choice>
        <mc:Fallback xmlns="">
          <p:sp>
            <p:nvSpPr>
              <p:cNvPr id="74" name="文本框 73">
                <a:extLst>
                  <a:ext uri="{FF2B5EF4-FFF2-40B4-BE49-F238E27FC236}">
                    <a16:creationId xmlns:a16="http://schemas.microsoft.com/office/drawing/2014/main" id="{B3ECA22C-C44A-2FEF-A2E1-24B3C05D68DA}"/>
                  </a:ext>
                </a:extLst>
              </p:cNvPr>
              <p:cNvSpPr txBox="1">
                <a:spLocks noRot="1" noChangeAspect="1" noMove="1" noResize="1" noEditPoints="1" noAdjustHandles="1" noChangeArrowheads="1" noChangeShapeType="1" noTextEdit="1"/>
              </p:cNvSpPr>
              <p:nvPr/>
            </p:nvSpPr>
            <p:spPr>
              <a:xfrm>
                <a:off x="10354544" y="3868820"/>
                <a:ext cx="365741"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89347DA5-7036-FF54-52AA-DB43543FDC65}"/>
                  </a:ext>
                </a:extLst>
              </p:cNvPr>
              <p:cNvSpPr txBox="1"/>
              <p:nvPr/>
            </p:nvSpPr>
            <p:spPr>
              <a:xfrm>
                <a:off x="8340607" y="4254060"/>
                <a:ext cx="596042" cy="5230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ox>
                        <m:boxPr>
                          <m:ctrlPr>
                            <a:rPr lang="zh-CN" altLang="en-US" sz="2400" i="1" smtClean="0">
                              <a:latin typeface="Cambria Math" panose="02040503050406030204" pitchFamily="18" charset="0"/>
                            </a:rPr>
                          </m:ctrlPr>
                        </m:boxPr>
                        <m:e>
                          <m:argPr>
                            <m:argSz m:val="-1"/>
                          </m:argPr>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𝐷</m:t>
                          </m:r>
                        </m:e>
                      </m:box>
                    </m:oMath>
                  </m:oMathPara>
                </a14:m>
                <a:endParaRPr lang="zh-CN" altLang="en-US" dirty="0"/>
              </a:p>
            </p:txBody>
          </p:sp>
        </mc:Choice>
        <mc:Fallback xmlns="">
          <p:sp>
            <p:nvSpPr>
              <p:cNvPr id="75" name="文本框 74">
                <a:extLst>
                  <a:ext uri="{FF2B5EF4-FFF2-40B4-BE49-F238E27FC236}">
                    <a16:creationId xmlns:a16="http://schemas.microsoft.com/office/drawing/2014/main" id="{89347DA5-7036-FF54-52AA-DB43543FDC65}"/>
                  </a:ext>
                </a:extLst>
              </p:cNvPr>
              <p:cNvSpPr txBox="1">
                <a:spLocks noRot="1" noChangeAspect="1" noMove="1" noResize="1" noEditPoints="1" noAdjustHandles="1" noChangeArrowheads="1" noChangeShapeType="1" noTextEdit="1"/>
              </p:cNvSpPr>
              <p:nvPr/>
            </p:nvSpPr>
            <p:spPr>
              <a:xfrm>
                <a:off x="8340607" y="4254060"/>
                <a:ext cx="596042" cy="52309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AD15ABA0-256C-0C82-599A-FF164B7FF480}"/>
                  </a:ext>
                </a:extLst>
              </p:cNvPr>
              <p:cNvSpPr txBox="1"/>
              <p:nvPr/>
            </p:nvSpPr>
            <p:spPr>
              <a:xfrm>
                <a:off x="9217574" y="5202070"/>
                <a:ext cx="4633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77" name="文本框 76">
                <a:extLst>
                  <a:ext uri="{FF2B5EF4-FFF2-40B4-BE49-F238E27FC236}">
                    <a16:creationId xmlns:a16="http://schemas.microsoft.com/office/drawing/2014/main" id="{AD15ABA0-256C-0C82-599A-FF164B7FF480}"/>
                  </a:ext>
                </a:extLst>
              </p:cNvPr>
              <p:cNvSpPr txBox="1">
                <a:spLocks noRot="1" noChangeAspect="1" noMove="1" noResize="1" noEditPoints="1" noAdjustHandles="1" noChangeArrowheads="1" noChangeShapeType="1" noTextEdit="1"/>
              </p:cNvSpPr>
              <p:nvPr/>
            </p:nvSpPr>
            <p:spPr>
              <a:xfrm>
                <a:off x="9217574" y="5202070"/>
                <a:ext cx="463398"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9CB78F78-FFC8-A34C-3450-B434841A72F4}"/>
                  </a:ext>
                </a:extLst>
              </p:cNvPr>
              <p:cNvSpPr txBox="1"/>
              <p:nvPr/>
            </p:nvSpPr>
            <p:spPr>
              <a:xfrm>
                <a:off x="6956238" y="2637767"/>
                <a:ext cx="4633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𝑙</m:t>
                          </m:r>
                        </m:sub>
                      </m:sSub>
                    </m:oMath>
                  </m:oMathPara>
                </a14:m>
                <a:endParaRPr lang="zh-CN" altLang="en-US" dirty="0"/>
              </a:p>
            </p:txBody>
          </p:sp>
        </mc:Choice>
        <mc:Fallback xmlns="">
          <p:sp>
            <p:nvSpPr>
              <p:cNvPr id="78" name="文本框 77">
                <a:extLst>
                  <a:ext uri="{FF2B5EF4-FFF2-40B4-BE49-F238E27FC236}">
                    <a16:creationId xmlns:a16="http://schemas.microsoft.com/office/drawing/2014/main" id="{9CB78F78-FFC8-A34C-3450-B434841A72F4}"/>
                  </a:ext>
                </a:extLst>
              </p:cNvPr>
              <p:cNvSpPr txBox="1">
                <a:spLocks noRot="1" noChangeAspect="1" noMove="1" noResize="1" noEditPoints="1" noAdjustHandles="1" noChangeArrowheads="1" noChangeShapeType="1" noTextEdit="1"/>
              </p:cNvSpPr>
              <p:nvPr/>
            </p:nvSpPr>
            <p:spPr>
              <a:xfrm>
                <a:off x="6956238" y="2637767"/>
                <a:ext cx="463398"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C6017E21-5FEC-50DC-7992-EEADB841554A}"/>
                  </a:ext>
                </a:extLst>
              </p:cNvPr>
              <p:cNvSpPr txBox="1"/>
              <p:nvPr/>
            </p:nvSpPr>
            <p:spPr>
              <a:xfrm>
                <a:off x="7525107" y="1448607"/>
                <a:ext cx="4633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𝑙</m:t>
                          </m:r>
                        </m:sub>
                      </m:sSub>
                    </m:oMath>
                  </m:oMathPara>
                </a14:m>
                <a:endParaRPr lang="zh-CN" altLang="en-US" dirty="0"/>
              </a:p>
            </p:txBody>
          </p:sp>
        </mc:Choice>
        <mc:Fallback xmlns="">
          <p:sp>
            <p:nvSpPr>
              <p:cNvPr id="79" name="文本框 78">
                <a:extLst>
                  <a:ext uri="{FF2B5EF4-FFF2-40B4-BE49-F238E27FC236}">
                    <a16:creationId xmlns:a16="http://schemas.microsoft.com/office/drawing/2014/main" id="{C6017E21-5FEC-50DC-7992-EEADB841554A}"/>
                  </a:ext>
                </a:extLst>
              </p:cNvPr>
              <p:cNvSpPr txBox="1">
                <a:spLocks noRot="1" noChangeAspect="1" noMove="1" noResize="1" noEditPoints="1" noAdjustHandles="1" noChangeArrowheads="1" noChangeShapeType="1" noTextEdit="1"/>
              </p:cNvSpPr>
              <p:nvPr/>
            </p:nvSpPr>
            <p:spPr>
              <a:xfrm>
                <a:off x="7525107" y="1448607"/>
                <a:ext cx="463398"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7378DA55-5316-42C9-9652-9BC36EC28A19}"/>
                  </a:ext>
                </a:extLst>
              </p:cNvPr>
              <p:cNvSpPr txBox="1"/>
              <p:nvPr/>
            </p:nvSpPr>
            <p:spPr>
              <a:xfrm>
                <a:off x="9986043" y="4350239"/>
                <a:ext cx="4633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80" name="文本框 79">
                <a:extLst>
                  <a:ext uri="{FF2B5EF4-FFF2-40B4-BE49-F238E27FC236}">
                    <a16:creationId xmlns:a16="http://schemas.microsoft.com/office/drawing/2014/main" id="{7378DA55-5316-42C9-9652-9BC36EC28A19}"/>
                  </a:ext>
                </a:extLst>
              </p:cNvPr>
              <p:cNvSpPr txBox="1">
                <a:spLocks noRot="1" noChangeAspect="1" noMove="1" noResize="1" noEditPoints="1" noAdjustHandles="1" noChangeArrowheads="1" noChangeShapeType="1" noTextEdit="1"/>
              </p:cNvSpPr>
              <p:nvPr/>
            </p:nvSpPr>
            <p:spPr>
              <a:xfrm>
                <a:off x="9986043" y="4350239"/>
                <a:ext cx="463398" cy="369332"/>
              </a:xfrm>
              <a:prstGeom prst="rect">
                <a:avLst/>
              </a:prstGeom>
              <a:blipFill>
                <a:blip r:embed="rId14"/>
                <a:stretch>
                  <a:fillRect/>
                </a:stretch>
              </a:blipFill>
            </p:spPr>
            <p:txBody>
              <a:bodyPr/>
              <a:lstStyle/>
              <a:p>
                <a:r>
                  <a:rPr lang="zh-CN" altLang="en-US">
                    <a:noFill/>
                  </a:rPr>
                  <a:t> </a:t>
                </a:r>
              </a:p>
            </p:txBody>
          </p:sp>
        </mc:Fallback>
      </mc:AlternateContent>
      <p:sp>
        <p:nvSpPr>
          <p:cNvPr id="5" name="椭圆 4">
            <a:extLst>
              <a:ext uri="{FF2B5EF4-FFF2-40B4-BE49-F238E27FC236}">
                <a16:creationId xmlns:a16="http://schemas.microsoft.com/office/drawing/2014/main" id="{757C5133-5F60-2735-CB32-68378C9D04B5}"/>
              </a:ext>
            </a:extLst>
          </p:cNvPr>
          <p:cNvSpPr/>
          <p:nvPr/>
        </p:nvSpPr>
        <p:spPr>
          <a:xfrm>
            <a:off x="7282674" y="1998508"/>
            <a:ext cx="941407" cy="965275"/>
          </a:xfrm>
          <a:prstGeom prst="ellipse">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A7A89EDD-BB21-C1A0-C683-4C65D1C80E89}"/>
              </a:ext>
            </a:extLst>
          </p:cNvPr>
          <p:cNvSpPr/>
          <p:nvPr/>
        </p:nvSpPr>
        <p:spPr>
          <a:xfrm>
            <a:off x="9496260" y="4655485"/>
            <a:ext cx="941407" cy="965275"/>
          </a:xfrm>
          <a:prstGeom prst="ellipse">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弧形 7">
            <a:extLst>
              <a:ext uri="{FF2B5EF4-FFF2-40B4-BE49-F238E27FC236}">
                <a16:creationId xmlns:a16="http://schemas.microsoft.com/office/drawing/2014/main" id="{4CECE785-4130-35BB-2B62-59E97808CC8A}"/>
              </a:ext>
            </a:extLst>
          </p:cNvPr>
          <p:cNvSpPr/>
          <p:nvPr/>
        </p:nvSpPr>
        <p:spPr>
          <a:xfrm>
            <a:off x="9421754" y="4892942"/>
            <a:ext cx="914400" cy="490359"/>
          </a:xfrm>
          <a:prstGeom prst="arc">
            <a:avLst>
              <a:gd name="adj1" fmla="val 14638781"/>
              <a:gd name="adj2" fmla="val 8073706"/>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F5D032E0-A720-06F3-89BE-C645853A4723}"/>
              </a:ext>
            </a:extLst>
          </p:cNvPr>
          <p:cNvCxnSpPr>
            <a:cxnSpLocks/>
          </p:cNvCxnSpPr>
          <p:nvPr/>
        </p:nvCxnSpPr>
        <p:spPr>
          <a:xfrm flipH="1">
            <a:off x="9155808" y="5623646"/>
            <a:ext cx="811155" cy="11236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DA7EF8E0-C680-13E7-75AF-ABBC62A1C04A}"/>
              </a:ext>
            </a:extLst>
          </p:cNvPr>
          <p:cNvCxnSpPr>
            <a:cxnSpLocks/>
          </p:cNvCxnSpPr>
          <p:nvPr/>
        </p:nvCxnSpPr>
        <p:spPr>
          <a:xfrm flipV="1">
            <a:off x="7774663" y="2840093"/>
            <a:ext cx="761076" cy="12623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2EF2F32E-BAFC-BF9C-3C3A-4CF3561C0CA8}"/>
                  </a:ext>
                </a:extLst>
              </p:cNvPr>
              <p:cNvSpPr txBox="1"/>
              <p:nvPr/>
            </p:nvSpPr>
            <p:spPr>
              <a:xfrm>
                <a:off x="8650646" y="5523958"/>
                <a:ext cx="456688"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𝑁</m:t>
                          </m:r>
                        </m:e>
                        <m:sub>
                          <m:r>
                            <a:rPr lang="en-US" altLang="zh-CN" b="0" i="1" dirty="0" smtClean="0">
                              <a:latin typeface="Cambria Math" panose="02040503050406030204" pitchFamily="18" charset="0"/>
                            </a:rPr>
                            <m:t>𝑓𝑟</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2EF2F32E-BAFC-BF9C-3C3A-4CF3561C0CA8}"/>
                  </a:ext>
                </a:extLst>
              </p:cNvPr>
              <p:cNvSpPr txBox="1">
                <a:spLocks noRot="1" noChangeAspect="1" noMove="1" noResize="1" noEditPoints="1" noAdjustHandles="1" noChangeArrowheads="1" noChangeShapeType="1" noTextEdit="1"/>
              </p:cNvSpPr>
              <p:nvPr/>
            </p:nvSpPr>
            <p:spPr>
              <a:xfrm>
                <a:off x="8650646" y="5523958"/>
                <a:ext cx="456688" cy="391582"/>
              </a:xfrm>
              <a:prstGeom prst="rect">
                <a:avLst/>
              </a:prstGeom>
              <a:blipFill>
                <a:blip r:embed="rId15"/>
                <a:stretch>
                  <a:fillRect r="-2667" b="-10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2039282-224A-19E7-0B6D-939E3EF74BEC}"/>
                  </a:ext>
                </a:extLst>
              </p:cNvPr>
              <p:cNvSpPr txBox="1"/>
              <p:nvPr/>
            </p:nvSpPr>
            <p:spPr>
              <a:xfrm>
                <a:off x="8452797" y="2581934"/>
                <a:ext cx="456688"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𝑁</m:t>
                          </m:r>
                        </m:e>
                        <m:sub>
                          <m:r>
                            <a:rPr lang="en-US" altLang="zh-CN" b="0" i="1" dirty="0" smtClean="0">
                              <a:latin typeface="Cambria Math" panose="02040503050406030204" pitchFamily="18" charset="0"/>
                            </a:rPr>
                            <m:t>𝑓𝑙</m:t>
                          </m:r>
                        </m:sub>
                      </m:sSub>
                    </m:oMath>
                  </m:oMathPara>
                </a14:m>
                <a:endParaRPr lang="zh-CN" altLang="en-US" dirty="0"/>
              </a:p>
            </p:txBody>
          </p:sp>
        </mc:Choice>
        <mc:Fallback xmlns="">
          <p:sp>
            <p:nvSpPr>
              <p:cNvPr id="14" name="文本框 13">
                <a:extLst>
                  <a:ext uri="{FF2B5EF4-FFF2-40B4-BE49-F238E27FC236}">
                    <a16:creationId xmlns:a16="http://schemas.microsoft.com/office/drawing/2014/main" id="{B2039282-224A-19E7-0B6D-939E3EF74BEC}"/>
                  </a:ext>
                </a:extLst>
              </p:cNvPr>
              <p:cNvSpPr txBox="1">
                <a:spLocks noRot="1" noChangeAspect="1" noMove="1" noResize="1" noEditPoints="1" noAdjustHandles="1" noChangeArrowheads="1" noChangeShapeType="1" noTextEdit="1"/>
              </p:cNvSpPr>
              <p:nvPr/>
            </p:nvSpPr>
            <p:spPr>
              <a:xfrm>
                <a:off x="8452797" y="2581934"/>
                <a:ext cx="456688" cy="391582"/>
              </a:xfrm>
              <a:prstGeom prst="rect">
                <a:avLst/>
              </a:prstGeom>
              <a:blipFill>
                <a:blip r:embed="rId16"/>
                <a:stretch>
                  <a:fillRect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D611123-476B-60BB-C62A-F210906D2E94}"/>
                  </a:ext>
                </a:extLst>
              </p:cNvPr>
              <p:cNvSpPr txBox="1"/>
              <p:nvPr/>
            </p:nvSpPr>
            <p:spPr>
              <a:xfrm>
                <a:off x="10050553" y="2836706"/>
                <a:ext cx="4566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𝑏</m:t>
                          </m:r>
                        </m:sub>
                      </m:sSub>
                      <m:r>
                        <a:rPr lang="en-US" altLang="zh-CN" b="0" i="1" dirty="0" smtClean="0">
                          <a:latin typeface="Cambria Math" panose="02040503050406030204" pitchFamily="18" charset="0"/>
                          <a:ea typeface="Cambria Math" panose="02040503050406030204" pitchFamily="18" charset="0"/>
                        </a:rPr>
                        <m:t>𝑔</m:t>
                      </m:r>
                    </m:oMath>
                  </m:oMathPara>
                </a14:m>
                <a:endParaRPr lang="zh-CN" altLang="en-US" dirty="0"/>
              </a:p>
            </p:txBody>
          </p:sp>
        </mc:Choice>
        <mc:Fallback xmlns="">
          <p:sp>
            <p:nvSpPr>
              <p:cNvPr id="17" name="文本框 16">
                <a:extLst>
                  <a:ext uri="{FF2B5EF4-FFF2-40B4-BE49-F238E27FC236}">
                    <a16:creationId xmlns:a16="http://schemas.microsoft.com/office/drawing/2014/main" id="{ED611123-476B-60BB-C62A-F210906D2E94}"/>
                  </a:ext>
                </a:extLst>
              </p:cNvPr>
              <p:cNvSpPr txBox="1">
                <a:spLocks noRot="1" noChangeAspect="1" noMove="1" noResize="1" noEditPoints="1" noAdjustHandles="1" noChangeArrowheads="1" noChangeShapeType="1" noTextEdit="1"/>
              </p:cNvSpPr>
              <p:nvPr/>
            </p:nvSpPr>
            <p:spPr>
              <a:xfrm>
                <a:off x="10050553" y="2836706"/>
                <a:ext cx="456688" cy="369332"/>
              </a:xfrm>
              <a:prstGeom prst="rect">
                <a:avLst/>
              </a:prstGeom>
              <a:blipFill>
                <a:blip r:embed="rId17"/>
                <a:stretch>
                  <a:fillRect r="-37333"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9FD1061A-B847-9F12-B65F-CDEDE2E01BD3}"/>
                  </a:ext>
                </a:extLst>
              </p:cNvPr>
              <p:cNvSpPr txBox="1"/>
              <p:nvPr/>
            </p:nvSpPr>
            <p:spPr>
              <a:xfrm>
                <a:off x="591318" y="1162937"/>
                <a:ext cx="5791907" cy="50663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smtClean="0">
                              <a:latin typeface="Cambria Math" panose="02040503050406030204" pitchFamily="18" charset="0"/>
                              <a:sym typeface="Symbol" panose="05050102010706020507" pitchFamily="18" charset="2"/>
                            </a:rPr>
                            <m:t></m:t>
                          </m:r>
                        </m:sub>
                      </m:sSub>
                      <m:acc>
                        <m:accPr>
                          <m:chr m:val="̈"/>
                          <m:ctrlPr>
                            <a:rPr lang="en-US" altLang="zh-CN"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acc>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𝑁</m:t>
                          </m:r>
                        </m:e>
                        <m:sub>
                          <m:r>
                            <a:rPr lang="en-US" altLang="zh-CN" b="0" i="1" smtClean="0">
                              <a:latin typeface="Cambria Math" panose="02040503050406030204" pitchFamily="18" charset="0"/>
                              <a:ea typeface="Cambria Math" panose="02040503050406030204" pitchFamily="18" charset="0"/>
                            </a:rPr>
                            <m:t>𝑓𝑖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𝑁</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i="1" smtClean="0">
                              <a:latin typeface="Cambria Math" panose="02040503050406030204" pitchFamily="18" charset="0"/>
                              <a:sym typeface="Symbol" panose="05050102010706020507" pitchFamily="18" charset="2"/>
                            </a:rPr>
                            <m:t></m:t>
                          </m:r>
                        </m:sub>
                      </m:sSub>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acc>
                        </m:num>
                        <m:den>
                          <m:r>
                            <a:rPr lang="en-US" altLang="zh-CN" b="0" i="1" smtClean="0">
                              <a:latin typeface="Cambria Math" panose="02040503050406030204" pitchFamily="18" charset="0"/>
                            </a:rPr>
                            <m:t>𝑅</m:t>
                          </m:r>
                        </m:den>
                      </m:f>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𝑇</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𝑁</m:t>
                          </m:r>
                        </m:e>
                        <m:sub>
                          <m:r>
                            <a:rPr lang="en-US" altLang="zh-CN" b="0" i="1" smtClean="0">
                              <a:latin typeface="Cambria Math" panose="02040503050406030204" pitchFamily="18" charset="0"/>
                              <a:ea typeface="Cambria Math" panose="02040503050406030204" pitchFamily="18" charset="0"/>
                            </a:rPr>
                            <m:t>𝑓𝑖</m:t>
                          </m:r>
                        </m:sub>
                      </m:sSub>
                      <m:r>
                        <a:rPr lang="en-US" altLang="zh-CN" b="0" i="1" smtClean="0">
                          <a:latin typeface="Cambria Math" panose="02040503050406030204" pitchFamily="18" charset="0"/>
                          <a:ea typeface="Cambria Math" panose="02040503050406030204" pitchFamily="18" charset="0"/>
                        </a:rPr>
                        <m:t>𝑅</m:t>
                      </m:r>
                    </m:oMath>
                  </m:oMathPara>
                </a14:m>
                <a:endParaRPr lang="en-US" altLang="zh-CN" b="0" dirty="0">
                  <a:ea typeface="Cambria Math" panose="02040503050406030204" pitchFamily="18" charset="0"/>
                </a:endParaRPr>
              </a:p>
              <a:p>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𝑏</m:t>
                          </m:r>
                        </m:sub>
                      </m:sSub>
                      <m:acc>
                        <m:accPr>
                          <m:chr m:val="̈"/>
                          <m:ctrlPr>
                            <a:rPr lang="en-US" altLang="zh-CN"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𝑏</m:t>
                              </m:r>
                            </m:sub>
                          </m:sSub>
                        </m:e>
                      </m:acc>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𝑁</m:t>
                          </m:r>
                        </m:e>
                        <m:sub>
                          <m:r>
                            <a:rPr lang="en-US" altLang="zh-CN" b="0" i="1" smtClean="0">
                              <a:latin typeface="Cambria Math" panose="02040503050406030204" pitchFamily="18" charset="0"/>
                              <a:ea typeface="Cambria Math" panose="02040503050406030204" pitchFamily="18" charset="0"/>
                            </a:rPr>
                            <m:t>𝑓𝑙</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𝑁</m:t>
                          </m:r>
                        </m:e>
                        <m:sub>
                          <m:r>
                            <a:rPr lang="en-US" altLang="zh-CN" b="0" i="1" smtClean="0">
                              <a:latin typeface="Cambria Math" panose="02040503050406030204" pitchFamily="18" charset="0"/>
                              <a:ea typeface="Cambria Math" panose="02040503050406030204" pitchFamily="18" charset="0"/>
                            </a:rPr>
                            <m:t>𝑓𝑟</m:t>
                          </m:r>
                        </m:sub>
                      </m:sSub>
                    </m:oMath>
                  </m:oMathPara>
                </a14:m>
                <a:endParaRPr lang="en-US" altLang="zh-CN"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𝑏</m:t>
                          </m:r>
                        </m:sub>
                      </m:sSub>
                      <m:acc>
                        <m:accPr>
                          <m:chr m:val="̈"/>
                          <m:ctrlPr>
                            <a:rPr lang="en-US" altLang="zh-CN"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𝑏</m:t>
                              </m:r>
                            </m:sub>
                          </m:sSub>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𝑏</m:t>
                          </m:r>
                        </m:sub>
                      </m:sSub>
                      <m:r>
                        <a:rPr lang="en-US" altLang="zh-CN" b="0" i="1" smtClean="0">
                          <a:latin typeface="Cambria Math" panose="02040503050406030204" pitchFamily="18" charset="0"/>
                        </a:rPr>
                        <m:t>𝑔</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𝑏</m:t>
                          </m:r>
                        </m:sub>
                      </m:sSub>
                      <m:acc>
                        <m:accPr>
                          <m:chr m:val="̈"/>
                          <m:ctrlPr>
                            <a:rPr lang="en-US" altLang="zh-CN"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sym typeface="Symbol" panose="05050102010706020507" pitchFamily="18" charset="2"/>
                                </a:rPr>
                                <m:t></m:t>
                              </m:r>
                            </m:e>
                            <m:sub>
                              <m:r>
                                <a:rPr lang="en-US" altLang="zh-CN" b="0" i="1" smtClean="0">
                                  <a:latin typeface="Cambria Math" panose="02040503050406030204" pitchFamily="18" charset="0"/>
                                </a:rPr>
                                <m:t>𝑏</m:t>
                              </m:r>
                            </m:sub>
                          </m:sSub>
                        </m:e>
                      </m:acc>
                      <m:r>
                        <a:rPr lang="en-US" altLang="zh-CN" b="0" i="1" smtClean="0">
                          <a:latin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𝑟</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𝑙</m:t>
                              </m:r>
                            </m:sub>
                          </m:sSub>
                        </m:e>
                      </m:d>
                      <m:r>
                        <a:rPr lang="en-US" altLang="zh-CN" b="0" i="1" smtClean="0">
                          <a:latin typeface="Cambria Math" panose="02040503050406030204" pitchFamily="18" charset="0"/>
                        </a:rPr>
                        <m:t>𝐿</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sym typeface="Symbol" panose="05050102010706020507" pitchFamily="18" charset="2"/>
                                </a:rPr>
                                <m:t></m:t>
                              </m:r>
                            </m:e>
                            <m:sub>
                              <m:r>
                                <a:rPr lang="en-US" altLang="zh-CN" b="0" i="1" smtClean="0">
                                  <a:latin typeface="Cambria Math" panose="02040503050406030204" pitchFamily="18" charset="0"/>
                                </a:rPr>
                                <m:t>𝑏</m:t>
                              </m:r>
                            </m:sub>
                          </m:sSub>
                        </m:e>
                      </m:func>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𝑙</m:t>
                              </m:r>
                            </m:sub>
                          </m:sSub>
                        </m:e>
                      </m:d>
                      <m:r>
                        <a:rPr lang="en-US" altLang="zh-CN" b="0" i="1" smtClean="0">
                          <a:latin typeface="Cambria Math" panose="02040503050406030204" pitchFamily="18" charset="0"/>
                        </a:rPr>
                        <m:t>𝐿</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sym typeface="Symbol" panose="05050102010706020507" pitchFamily="18" charset="2"/>
                                </a:rPr>
                                <m:t></m:t>
                              </m:r>
                            </m:e>
                            <m:sub>
                              <m:r>
                                <a:rPr lang="en-US" altLang="zh-CN" b="0" i="1" smtClean="0">
                                  <a:latin typeface="Cambria Math" panose="02040503050406030204" pitchFamily="18" charset="0"/>
                                </a:rPr>
                                <m:t>𝑏</m:t>
                              </m:r>
                            </m:sub>
                          </m:sSub>
                        </m:e>
                      </m:func>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𝑙</m:t>
                              </m:r>
                            </m:sub>
                          </m:sSub>
                        </m:e>
                      </m:d>
                    </m:oMath>
                  </m:oMathPara>
                </a14:m>
                <a:endParaRPr lang="en-US" altLang="zh-CN" b="0" dirty="0"/>
              </a:p>
              <a:p>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𝑧</m:t>
                          </m:r>
                        </m:sub>
                      </m:sSub>
                      <m:acc>
                        <m:accPr>
                          <m:chr m:val="̈"/>
                          <m:ctrlPr>
                            <a:rPr lang="en-US" altLang="zh-CN" b="0" i="1" smtClean="0">
                              <a:latin typeface="Cambria Math" panose="02040503050406030204" pitchFamily="18" charset="0"/>
                            </a:rPr>
                          </m:ctrlPr>
                        </m:accPr>
                        <m:e>
                          <m:r>
                            <a:rPr lang="zh-CN" altLang="en-US" b="0" i="1" smtClean="0">
                              <a:latin typeface="Cambria Math" panose="02040503050406030204" pitchFamily="18" charset="0"/>
                            </a:rPr>
                            <m:t>𝜙</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oMath>
                  </m:oMathPara>
                </a14:m>
                <a:endParaRPr lang="en-US" altLang="zh-CN" b="0" dirty="0"/>
              </a:p>
              <a:p>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𝑏</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sym typeface="Symbol" panose="05050102010706020507" pitchFamily="18" charset="2"/>
                                </a:rPr>
                                <m:t></m:t>
                              </m:r>
                            </m:e>
                            <m:sub>
                              <m:r>
                                <a:rPr lang="en-US" altLang="zh-CN" b="0" i="1" smtClean="0">
                                  <a:latin typeface="Cambria Math" panose="02040503050406030204" pitchFamily="18" charset="0"/>
                                </a:rPr>
                                <m:t>𝑏</m:t>
                              </m:r>
                            </m:sub>
                          </m:sSub>
                        </m:e>
                      </m:func>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𝑏</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𝐿</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sym typeface="Symbol" panose="05050102010706020507" pitchFamily="18" charset="2"/>
                                </a:rPr>
                                <m:t></m:t>
                              </m:r>
                            </m:e>
                            <m:sub>
                              <m:r>
                                <a:rPr lang="en-US" altLang="zh-CN" b="0" i="1" smtClean="0">
                                  <a:latin typeface="Cambria Math" panose="02040503050406030204" pitchFamily="18" charset="0"/>
                                </a:rPr>
                                <m:t>𝑏</m:t>
                              </m:r>
                            </m:sub>
                          </m:sSub>
                        </m:e>
                      </m:func>
                    </m:oMath>
                  </m:oMathPara>
                </a14:m>
                <a:endParaRPr lang="en-US" altLang="zh-CN" b="0" dirty="0"/>
              </a:p>
              <a:p>
                <a:endParaRPr lang="en-US" altLang="zh-CN" dirty="0"/>
              </a:p>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oMath>
                  </m:oMathPara>
                </a14:m>
                <a:endParaRPr lang="en-US" altLang="zh-CN" b="0" dirty="0"/>
              </a:p>
              <a:p>
                <a:endParaRPr lang="en-US" altLang="zh-CN" b="0" dirty="0"/>
              </a:p>
              <a:p>
                <a:endParaRPr lang="en-US" altLang="zh-CN" b="0" dirty="0"/>
              </a:p>
              <a:p>
                <a:endParaRPr lang="zh-CN" altLang="en-US" dirty="0"/>
              </a:p>
            </p:txBody>
          </p:sp>
        </mc:Choice>
        <mc:Fallback xmlns="">
          <p:sp>
            <p:nvSpPr>
              <p:cNvPr id="20" name="文本框 19">
                <a:extLst>
                  <a:ext uri="{FF2B5EF4-FFF2-40B4-BE49-F238E27FC236}">
                    <a16:creationId xmlns:a16="http://schemas.microsoft.com/office/drawing/2014/main" id="{9FD1061A-B847-9F12-B65F-CDEDE2E01BD3}"/>
                  </a:ext>
                </a:extLst>
              </p:cNvPr>
              <p:cNvSpPr txBox="1">
                <a:spLocks noRot="1" noChangeAspect="1" noMove="1" noResize="1" noEditPoints="1" noAdjustHandles="1" noChangeArrowheads="1" noChangeShapeType="1" noTextEdit="1"/>
              </p:cNvSpPr>
              <p:nvPr/>
            </p:nvSpPr>
            <p:spPr>
              <a:xfrm>
                <a:off x="591318" y="1162937"/>
                <a:ext cx="5791907" cy="5066387"/>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18371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汇总连接 1">
            <a:extLst>
              <a:ext uri="{FF2B5EF4-FFF2-40B4-BE49-F238E27FC236}">
                <a16:creationId xmlns:a16="http://schemas.microsoft.com/office/drawing/2014/main" id="{383FACFD-81D2-5157-7726-368412145726}"/>
              </a:ext>
            </a:extLst>
          </p:cNvPr>
          <p:cNvSpPr/>
          <p:nvPr/>
        </p:nvSpPr>
        <p:spPr>
          <a:xfrm>
            <a:off x="1981200" y="2990088"/>
            <a:ext cx="381000" cy="381000"/>
          </a:xfrm>
          <a:prstGeom prst="flowChartSummingJunction">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流程图: 过程 2">
            <a:extLst>
              <a:ext uri="{FF2B5EF4-FFF2-40B4-BE49-F238E27FC236}">
                <a16:creationId xmlns:a16="http://schemas.microsoft.com/office/drawing/2014/main" id="{2555BCEF-1225-8F22-3A46-BD355397EC2B}"/>
              </a:ext>
            </a:extLst>
          </p:cNvPr>
          <p:cNvSpPr/>
          <p:nvPr/>
        </p:nvSpPr>
        <p:spPr>
          <a:xfrm>
            <a:off x="3276600" y="2932176"/>
            <a:ext cx="1066800" cy="496824"/>
          </a:xfrm>
          <a:prstGeom prst="flowChartProcess">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FA85B07B-9D5A-13BE-7A90-37EFCF175E90}"/>
              </a:ext>
            </a:extLst>
          </p:cNvPr>
          <p:cNvCxnSpPr>
            <a:cxnSpLocks/>
            <a:stCxn id="2" idx="6"/>
            <a:endCxn id="3" idx="1"/>
          </p:cNvCxnSpPr>
          <p:nvPr/>
        </p:nvCxnSpPr>
        <p:spPr>
          <a:xfrm>
            <a:off x="2362200" y="3180588"/>
            <a:ext cx="9144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流程图: 汇总连接 10">
            <a:extLst>
              <a:ext uri="{FF2B5EF4-FFF2-40B4-BE49-F238E27FC236}">
                <a16:creationId xmlns:a16="http://schemas.microsoft.com/office/drawing/2014/main" id="{89A46D18-F710-988B-B89C-6A426FF9D68B}"/>
              </a:ext>
            </a:extLst>
          </p:cNvPr>
          <p:cNvSpPr/>
          <p:nvPr/>
        </p:nvSpPr>
        <p:spPr>
          <a:xfrm>
            <a:off x="5067300" y="2990088"/>
            <a:ext cx="381000" cy="381000"/>
          </a:xfrm>
          <a:prstGeom prst="flowChartSummingJunction">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过程 11">
            <a:extLst>
              <a:ext uri="{FF2B5EF4-FFF2-40B4-BE49-F238E27FC236}">
                <a16:creationId xmlns:a16="http://schemas.microsoft.com/office/drawing/2014/main" id="{5FD3A1EC-72B4-1C7B-BB4A-8B3376ABD713}"/>
              </a:ext>
            </a:extLst>
          </p:cNvPr>
          <p:cNvSpPr/>
          <p:nvPr/>
        </p:nvSpPr>
        <p:spPr>
          <a:xfrm>
            <a:off x="6172200" y="2932176"/>
            <a:ext cx="1066800" cy="496824"/>
          </a:xfrm>
          <a:prstGeom prst="flowChartProcess">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流程图: 过程 12">
            <a:extLst>
              <a:ext uri="{FF2B5EF4-FFF2-40B4-BE49-F238E27FC236}">
                <a16:creationId xmlns:a16="http://schemas.microsoft.com/office/drawing/2014/main" id="{5FFD3100-E657-8103-2793-51EF32E8B350}"/>
              </a:ext>
            </a:extLst>
          </p:cNvPr>
          <p:cNvSpPr/>
          <p:nvPr/>
        </p:nvSpPr>
        <p:spPr>
          <a:xfrm>
            <a:off x="7899195" y="2932176"/>
            <a:ext cx="1066800" cy="496824"/>
          </a:xfrm>
          <a:prstGeom prst="flowChartProcess">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接箭头连接符 17">
            <a:extLst>
              <a:ext uri="{FF2B5EF4-FFF2-40B4-BE49-F238E27FC236}">
                <a16:creationId xmlns:a16="http://schemas.microsoft.com/office/drawing/2014/main" id="{E52F4D68-4270-DABA-53CB-E909CB34D7C6}"/>
              </a:ext>
            </a:extLst>
          </p:cNvPr>
          <p:cNvCxnSpPr>
            <a:cxnSpLocks/>
            <a:endCxn id="11" idx="2"/>
          </p:cNvCxnSpPr>
          <p:nvPr/>
        </p:nvCxnSpPr>
        <p:spPr>
          <a:xfrm>
            <a:off x="4343400" y="3174953"/>
            <a:ext cx="723900" cy="563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9FBEEF7D-D8AA-6D35-72E5-FE001E53788A}"/>
              </a:ext>
            </a:extLst>
          </p:cNvPr>
          <p:cNvCxnSpPr>
            <a:cxnSpLocks/>
            <a:endCxn id="12" idx="1"/>
          </p:cNvCxnSpPr>
          <p:nvPr/>
        </p:nvCxnSpPr>
        <p:spPr>
          <a:xfrm>
            <a:off x="5448300" y="3174953"/>
            <a:ext cx="723900" cy="563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B92AADF5-EE65-97E5-3679-FD22EE9D4A78}"/>
              </a:ext>
            </a:extLst>
          </p:cNvPr>
          <p:cNvCxnSpPr>
            <a:cxnSpLocks/>
            <a:stCxn id="12" idx="3"/>
            <a:endCxn id="13" idx="1"/>
          </p:cNvCxnSpPr>
          <p:nvPr/>
        </p:nvCxnSpPr>
        <p:spPr>
          <a:xfrm>
            <a:off x="7239000" y="3180588"/>
            <a:ext cx="660195"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46D35014-2897-2C51-292D-D7CE3F82DEA9}"/>
              </a:ext>
            </a:extLst>
          </p:cNvPr>
          <p:cNvCxnSpPr>
            <a:cxnSpLocks/>
          </p:cNvCxnSpPr>
          <p:nvPr/>
        </p:nvCxnSpPr>
        <p:spPr>
          <a:xfrm>
            <a:off x="10591800" y="3174953"/>
            <a:ext cx="1524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60302102-98D0-E920-5530-1DD5EC6B44C7}"/>
              </a:ext>
            </a:extLst>
          </p:cNvPr>
          <p:cNvCxnSpPr>
            <a:cxnSpLocks/>
          </p:cNvCxnSpPr>
          <p:nvPr/>
        </p:nvCxnSpPr>
        <p:spPr>
          <a:xfrm>
            <a:off x="1066800" y="3174953"/>
            <a:ext cx="9144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F201FDD3-D6BC-8BDA-9441-315C4D1CAEEC}"/>
              </a:ext>
            </a:extLst>
          </p:cNvPr>
          <p:cNvCxnSpPr>
            <a:cxnSpLocks/>
          </p:cNvCxnSpPr>
          <p:nvPr/>
        </p:nvCxnSpPr>
        <p:spPr>
          <a:xfrm>
            <a:off x="9525000" y="3174953"/>
            <a:ext cx="0" cy="939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3C2804C8-C98D-AA49-C888-04E168BD53FF}"/>
              </a:ext>
            </a:extLst>
          </p:cNvPr>
          <p:cNvCxnSpPr>
            <a:cxnSpLocks/>
            <a:endCxn id="54" idx="3"/>
          </p:cNvCxnSpPr>
          <p:nvPr/>
        </p:nvCxnSpPr>
        <p:spPr>
          <a:xfrm flipH="1">
            <a:off x="8839200" y="4114800"/>
            <a:ext cx="685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流程图: 过程 53">
            <a:extLst>
              <a:ext uri="{FF2B5EF4-FFF2-40B4-BE49-F238E27FC236}">
                <a16:creationId xmlns:a16="http://schemas.microsoft.com/office/drawing/2014/main" id="{1871046B-6174-5542-0C4C-0B9219C6FDC0}"/>
              </a:ext>
            </a:extLst>
          </p:cNvPr>
          <p:cNvSpPr/>
          <p:nvPr/>
        </p:nvSpPr>
        <p:spPr>
          <a:xfrm>
            <a:off x="7772400" y="3866388"/>
            <a:ext cx="1066800" cy="496824"/>
          </a:xfrm>
          <a:prstGeom prst="flowChartProcess">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6" name="直接连接符 55">
            <a:extLst>
              <a:ext uri="{FF2B5EF4-FFF2-40B4-BE49-F238E27FC236}">
                <a16:creationId xmlns:a16="http://schemas.microsoft.com/office/drawing/2014/main" id="{EA7A670B-6FB1-69B8-90E6-140222AE8746}"/>
              </a:ext>
            </a:extLst>
          </p:cNvPr>
          <p:cNvCxnSpPr>
            <a:cxnSpLocks/>
            <a:stCxn id="54" idx="1"/>
          </p:cNvCxnSpPr>
          <p:nvPr/>
        </p:nvCxnSpPr>
        <p:spPr>
          <a:xfrm flipH="1">
            <a:off x="5257800" y="4114800"/>
            <a:ext cx="2514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BB094C92-175D-D76C-ACFB-641542C33B54}"/>
              </a:ext>
            </a:extLst>
          </p:cNvPr>
          <p:cNvCxnSpPr>
            <a:cxnSpLocks/>
            <a:endCxn id="11" idx="4"/>
          </p:cNvCxnSpPr>
          <p:nvPr/>
        </p:nvCxnSpPr>
        <p:spPr>
          <a:xfrm flipV="1">
            <a:off x="5257800" y="3371088"/>
            <a:ext cx="0" cy="7437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614F610C-E2C7-0333-FB84-0BA3BD537512}"/>
              </a:ext>
            </a:extLst>
          </p:cNvPr>
          <p:cNvCxnSpPr>
            <a:cxnSpLocks/>
          </p:cNvCxnSpPr>
          <p:nvPr/>
        </p:nvCxnSpPr>
        <p:spPr>
          <a:xfrm>
            <a:off x="9912394" y="3174953"/>
            <a:ext cx="0" cy="1701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1F778EA6-25EA-A23B-D460-5150CC3DD974}"/>
              </a:ext>
            </a:extLst>
          </p:cNvPr>
          <p:cNvCxnSpPr>
            <a:cxnSpLocks/>
            <a:endCxn id="74" idx="3"/>
          </p:cNvCxnSpPr>
          <p:nvPr/>
        </p:nvCxnSpPr>
        <p:spPr>
          <a:xfrm flipH="1">
            <a:off x="6755218" y="4858512"/>
            <a:ext cx="3155642" cy="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流程图: 过程 73">
            <a:extLst>
              <a:ext uri="{FF2B5EF4-FFF2-40B4-BE49-F238E27FC236}">
                <a16:creationId xmlns:a16="http://schemas.microsoft.com/office/drawing/2014/main" id="{C9FD7569-80AF-E2F9-41FB-C2A25E5025E8}"/>
              </a:ext>
            </a:extLst>
          </p:cNvPr>
          <p:cNvSpPr/>
          <p:nvPr/>
        </p:nvSpPr>
        <p:spPr>
          <a:xfrm>
            <a:off x="5688418" y="4610101"/>
            <a:ext cx="1066800" cy="496824"/>
          </a:xfrm>
          <a:prstGeom prst="flowChartProcess">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7" name="直接连接符 76">
            <a:extLst>
              <a:ext uri="{FF2B5EF4-FFF2-40B4-BE49-F238E27FC236}">
                <a16:creationId xmlns:a16="http://schemas.microsoft.com/office/drawing/2014/main" id="{055F22C6-2155-9381-1A1F-F2572097698D}"/>
              </a:ext>
            </a:extLst>
          </p:cNvPr>
          <p:cNvCxnSpPr>
            <a:cxnSpLocks/>
            <a:stCxn id="74" idx="1"/>
          </p:cNvCxnSpPr>
          <p:nvPr/>
        </p:nvCxnSpPr>
        <p:spPr>
          <a:xfrm flipH="1" flipV="1">
            <a:off x="2171700" y="4858512"/>
            <a:ext cx="3516718" cy="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D37D6152-A739-4FDD-D5C1-51059E3A934A}"/>
              </a:ext>
            </a:extLst>
          </p:cNvPr>
          <p:cNvCxnSpPr>
            <a:cxnSpLocks/>
            <a:endCxn id="2" idx="4"/>
          </p:cNvCxnSpPr>
          <p:nvPr/>
        </p:nvCxnSpPr>
        <p:spPr>
          <a:xfrm flipV="1">
            <a:off x="2171700" y="3371088"/>
            <a:ext cx="0" cy="14874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FA5D87CE-F4CB-6718-73A7-8D87BF148337}"/>
              </a:ext>
            </a:extLst>
          </p:cNvPr>
          <p:cNvSpPr txBox="1"/>
          <p:nvPr/>
        </p:nvSpPr>
        <p:spPr>
          <a:xfrm>
            <a:off x="5682499" y="4682990"/>
            <a:ext cx="1107996" cy="369332"/>
          </a:xfrm>
          <a:prstGeom prst="rect">
            <a:avLst/>
          </a:prstGeom>
          <a:noFill/>
        </p:spPr>
        <p:txBody>
          <a:bodyPr wrap="square" rtlCol="0">
            <a:spAutoFit/>
          </a:bodyPr>
          <a:lstStyle/>
          <a:p>
            <a:r>
              <a:rPr lang="zh-CN" altLang="en-US" b="1" dirty="0"/>
              <a:t>测量腿长</a:t>
            </a:r>
          </a:p>
        </p:txBody>
      </p:sp>
      <p:sp>
        <p:nvSpPr>
          <p:cNvPr id="89" name="文本框 88">
            <a:extLst>
              <a:ext uri="{FF2B5EF4-FFF2-40B4-BE49-F238E27FC236}">
                <a16:creationId xmlns:a16="http://schemas.microsoft.com/office/drawing/2014/main" id="{A51E8915-DD74-2F62-96D6-94211170DBE0}"/>
              </a:ext>
            </a:extLst>
          </p:cNvPr>
          <p:cNvSpPr txBox="1"/>
          <p:nvPr/>
        </p:nvSpPr>
        <p:spPr>
          <a:xfrm>
            <a:off x="3311" y="3001756"/>
            <a:ext cx="1107996" cy="369332"/>
          </a:xfrm>
          <a:prstGeom prst="rect">
            <a:avLst/>
          </a:prstGeom>
          <a:noFill/>
        </p:spPr>
        <p:txBody>
          <a:bodyPr wrap="none" rtlCol="0">
            <a:spAutoFit/>
          </a:bodyPr>
          <a:lstStyle/>
          <a:p>
            <a:r>
              <a:rPr lang="zh-CN" altLang="en-US" b="1" dirty="0"/>
              <a:t>目标腿长</a:t>
            </a:r>
          </a:p>
        </p:txBody>
      </p:sp>
      <p:sp>
        <p:nvSpPr>
          <p:cNvPr id="90" name="文本框 89">
            <a:extLst>
              <a:ext uri="{FF2B5EF4-FFF2-40B4-BE49-F238E27FC236}">
                <a16:creationId xmlns:a16="http://schemas.microsoft.com/office/drawing/2014/main" id="{DDAB6D13-178F-B91C-C378-FA7A0A40BA34}"/>
              </a:ext>
            </a:extLst>
          </p:cNvPr>
          <p:cNvSpPr txBox="1"/>
          <p:nvPr/>
        </p:nvSpPr>
        <p:spPr>
          <a:xfrm>
            <a:off x="1616155" y="2557209"/>
            <a:ext cx="1114408" cy="369332"/>
          </a:xfrm>
          <a:prstGeom prst="rect">
            <a:avLst/>
          </a:prstGeom>
          <a:noFill/>
        </p:spPr>
        <p:txBody>
          <a:bodyPr wrap="none" rtlCol="0">
            <a:spAutoFit/>
          </a:bodyPr>
          <a:lstStyle/>
          <a:p>
            <a:r>
              <a:rPr lang="zh-CN" altLang="en-US" b="1" dirty="0"/>
              <a:t>腿长误差</a:t>
            </a:r>
          </a:p>
        </p:txBody>
      </p:sp>
      <p:sp>
        <p:nvSpPr>
          <p:cNvPr id="91" name="文本框 90">
            <a:extLst>
              <a:ext uri="{FF2B5EF4-FFF2-40B4-BE49-F238E27FC236}">
                <a16:creationId xmlns:a16="http://schemas.microsoft.com/office/drawing/2014/main" id="{179CEE9F-61C9-0996-1ADF-E6D572A77545}"/>
              </a:ext>
            </a:extLst>
          </p:cNvPr>
          <p:cNvSpPr txBox="1"/>
          <p:nvPr/>
        </p:nvSpPr>
        <p:spPr>
          <a:xfrm>
            <a:off x="10758575" y="2990088"/>
            <a:ext cx="881973" cy="369332"/>
          </a:xfrm>
          <a:prstGeom prst="rect">
            <a:avLst/>
          </a:prstGeom>
          <a:noFill/>
        </p:spPr>
        <p:txBody>
          <a:bodyPr wrap="none" rtlCol="0">
            <a:spAutoFit/>
          </a:bodyPr>
          <a:lstStyle/>
          <a:p>
            <a:r>
              <a:rPr lang="zh-CN" altLang="en-US" b="1" dirty="0"/>
              <a:t>输出一</a:t>
            </a:r>
          </a:p>
        </p:txBody>
      </p:sp>
      <p:sp>
        <p:nvSpPr>
          <p:cNvPr id="92" name="文本框 91">
            <a:extLst>
              <a:ext uri="{FF2B5EF4-FFF2-40B4-BE49-F238E27FC236}">
                <a16:creationId xmlns:a16="http://schemas.microsoft.com/office/drawing/2014/main" id="{23EA7B5F-DFCA-8640-F5D2-803185E4C133}"/>
              </a:ext>
            </a:extLst>
          </p:cNvPr>
          <p:cNvSpPr txBox="1"/>
          <p:nvPr/>
        </p:nvSpPr>
        <p:spPr>
          <a:xfrm>
            <a:off x="6258940" y="3001756"/>
            <a:ext cx="881973" cy="369332"/>
          </a:xfrm>
          <a:prstGeom prst="rect">
            <a:avLst/>
          </a:prstGeom>
          <a:noFill/>
        </p:spPr>
        <p:txBody>
          <a:bodyPr wrap="none" rtlCol="0">
            <a:spAutoFit/>
          </a:bodyPr>
          <a:lstStyle/>
          <a:p>
            <a:r>
              <a:rPr lang="zh-CN" altLang="en-US" b="1" dirty="0"/>
              <a:t>速度环</a:t>
            </a:r>
          </a:p>
        </p:txBody>
      </p:sp>
      <p:sp>
        <p:nvSpPr>
          <p:cNvPr id="93" name="文本框 92">
            <a:extLst>
              <a:ext uri="{FF2B5EF4-FFF2-40B4-BE49-F238E27FC236}">
                <a16:creationId xmlns:a16="http://schemas.microsoft.com/office/drawing/2014/main" id="{420AD26E-CA06-DCBF-FBA4-D8870FE9F32E}"/>
              </a:ext>
            </a:extLst>
          </p:cNvPr>
          <p:cNvSpPr txBox="1"/>
          <p:nvPr/>
        </p:nvSpPr>
        <p:spPr>
          <a:xfrm>
            <a:off x="8017213" y="3001756"/>
            <a:ext cx="881973" cy="369332"/>
          </a:xfrm>
          <a:prstGeom prst="rect">
            <a:avLst/>
          </a:prstGeom>
          <a:noFill/>
        </p:spPr>
        <p:txBody>
          <a:bodyPr wrap="none" rtlCol="0">
            <a:spAutoFit/>
          </a:bodyPr>
          <a:lstStyle/>
          <a:p>
            <a:r>
              <a:rPr lang="zh-CN" altLang="en-US" b="1" dirty="0"/>
              <a:t>电流值</a:t>
            </a:r>
          </a:p>
        </p:txBody>
      </p:sp>
      <p:sp>
        <p:nvSpPr>
          <p:cNvPr id="94" name="文本框 93">
            <a:extLst>
              <a:ext uri="{FF2B5EF4-FFF2-40B4-BE49-F238E27FC236}">
                <a16:creationId xmlns:a16="http://schemas.microsoft.com/office/drawing/2014/main" id="{021892A5-E8D6-FD84-A57B-7CF4F363F623}"/>
              </a:ext>
            </a:extLst>
          </p:cNvPr>
          <p:cNvSpPr txBox="1"/>
          <p:nvPr/>
        </p:nvSpPr>
        <p:spPr>
          <a:xfrm>
            <a:off x="3401199" y="3022942"/>
            <a:ext cx="881973" cy="369332"/>
          </a:xfrm>
          <a:prstGeom prst="rect">
            <a:avLst/>
          </a:prstGeom>
          <a:noFill/>
        </p:spPr>
        <p:txBody>
          <a:bodyPr wrap="none" rtlCol="0">
            <a:spAutoFit/>
          </a:bodyPr>
          <a:lstStyle/>
          <a:p>
            <a:r>
              <a:rPr lang="zh-CN" altLang="en-US" b="1" dirty="0"/>
              <a:t>位置环</a:t>
            </a:r>
          </a:p>
        </p:txBody>
      </p:sp>
      <p:sp>
        <p:nvSpPr>
          <p:cNvPr id="95" name="文本框 94">
            <a:extLst>
              <a:ext uri="{FF2B5EF4-FFF2-40B4-BE49-F238E27FC236}">
                <a16:creationId xmlns:a16="http://schemas.microsoft.com/office/drawing/2014/main" id="{CB7D8924-DE48-0837-1E99-396E671BEE71}"/>
              </a:ext>
            </a:extLst>
          </p:cNvPr>
          <p:cNvSpPr txBox="1"/>
          <p:nvPr/>
        </p:nvSpPr>
        <p:spPr>
          <a:xfrm>
            <a:off x="4714892" y="2584511"/>
            <a:ext cx="1114408" cy="369332"/>
          </a:xfrm>
          <a:prstGeom prst="rect">
            <a:avLst/>
          </a:prstGeom>
          <a:noFill/>
        </p:spPr>
        <p:txBody>
          <a:bodyPr wrap="none" rtlCol="0">
            <a:spAutoFit/>
          </a:bodyPr>
          <a:lstStyle/>
          <a:p>
            <a:r>
              <a:rPr lang="zh-CN" altLang="en-US" b="1" dirty="0"/>
              <a:t>速度误差</a:t>
            </a:r>
          </a:p>
        </p:txBody>
      </p:sp>
      <p:sp>
        <p:nvSpPr>
          <p:cNvPr id="96" name="文本框 95">
            <a:extLst>
              <a:ext uri="{FF2B5EF4-FFF2-40B4-BE49-F238E27FC236}">
                <a16:creationId xmlns:a16="http://schemas.microsoft.com/office/drawing/2014/main" id="{E4DA60E0-D873-FF2B-794B-C82B79335679}"/>
              </a:ext>
            </a:extLst>
          </p:cNvPr>
          <p:cNvSpPr txBox="1"/>
          <p:nvPr/>
        </p:nvSpPr>
        <p:spPr>
          <a:xfrm>
            <a:off x="7772399" y="3932659"/>
            <a:ext cx="1114408" cy="369332"/>
          </a:xfrm>
          <a:prstGeom prst="rect">
            <a:avLst/>
          </a:prstGeom>
          <a:noFill/>
        </p:spPr>
        <p:txBody>
          <a:bodyPr wrap="none" rtlCol="0">
            <a:spAutoFit/>
          </a:bodyPr>
          <a:lstStyle/>
          <a:p>
            <a:r>
              <a:rPr lang="zh-CN" altLang="en-US" b="1" dirty="0"/>
              <a:t>电机转速</a:t>
            </a:r>
          </a:p>
        </p:txBody>
      </p:sp>
      <p:cxnSp>
        <p:nvCxnSpPr>
          <p:cNvPr id="97" name="直接连接符 96">
            <a:extLst>
              <a:ext uri="{FF2B5EF4-FFF2-40B4-BE49-F238E27FC236}">
                <a16:creationId xmlns:a16="http://schemas.microsoft.com/office/drawing/2014/main" id="{1AC2B3AE-85E7-E7B2-8E4C-FC29CE713BE2}"/>
              </a:ext>
            </a:extLst>
          </p:cNvPr>
          <p:cNvCxnSpPr>
            <a:cxnSpLocks/>
          </p:cNvCxnSpPr>
          <p:nvPr/>
        </p:nvCxnSpPr>
        <p:spPr>
          <a:xfrm flipH="1">
            <a:off x="8971662" y="3174953"/>
            <a:ext cx="162013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9320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汇总连接 1">
            <a:extLst>
              <a:ext uri="{FF2B5EF4-FFF2-40B4-BE49-F238E27FC236}">
                <a16:creationId xmlns:a16="http://schemas.microsoft.com/office/drawing/2014/main" id="{E66F1738-4ACD-DF2D-4B13-396233514D49}"/>
              </a:ext>
            </a:extLst>
          </p:cNvPr>
          <p:cNvSpPr/>
          <p:nvPr/>
        </p:nvSpPr>
        <p:spPr>
          <a:xfrm>
            <a:off x="2362200" y="2933700"/>
            <a:ext cx="381000" cy="381000"/>
          </a:xfrm>
          <a:prstGeom prst="flowChartSummingJunction">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流程图: 过程 2">
            <a:extLst>
              <a:ext uri="{FF2B5EF4-FFF2-40B4-BE49-F238E27FC236}">
                <a16:creationId xmlns:a16="http://schemas.microsoft.com/office/drawing/2014/main" id="{6413A6CE-5F07-5946-6124-A9CCC8C95019}"/>
              </a:ext>
            </a:extLst>
          </p:cNvPr>
          <p:cNvSpPr/>
          <p:nvPr/>
        </p:nvSpPr>
        <p:spPr>
          <a:xfrm>
            <a:off x="3657600" y="2875788"/>
            <a:ext cx="1066800" cy="496824"/>
          </a:xfrm>
          <a:prstGeom prst="flowChartProcess">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箭头连接符 3">
            <a:extLst>
              <a:ext uri="{FF2B5EF4-FFF2-40B4-BE49-F238E27FC236}">
                <a16:creationId xmlns:a16="http://schemas.microsoft.com/office/drawing/2014/main" id="{C646A850-1E16-9FEB-42E9-023A08466BCB}"/>
              </a:ext>
            </a:extLst>
          </p:cNvPr>
          <p:cNvCxnSpPr>
            <a:cxnSpLocks/>
            <a:stCxn id="2" idx="6"/>
            <a:endCxn id="3" idx="1"/>
          </p:cNvCxnSpPr>
          <p:nvPr/>
        </p:nvCxnSpPr>
        <p:spPr>
          <a:xfrm>
            <a:off x="2743200" y="3124200"/>
            <a:ext cx="9144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流程图: 汇总连接 4">
            <a:extLst>
              <a:ext uri="{FF2B5EF4-FFF2-40B4-BE49-F238E27FC236}">
                <a16:creationId xmlns:a16="http://schemas.microsoft.com/office/drawing/2014/main" id="{FD25B5D1-7089-0305-4B56-FE1E37286537}"/>
              </a:ext>
            </a:extLst>
          </p:cNvPr>
          <p:cNvSpPr/>
          <p:nvPr/>
        </p:nvSpPr>
        <p:spPr>
          <a:xfrm>
            <a:off x="5448300" y="2933700"/>
            <a:ext cx="381000" cy="381000"/>
          </a:xfrm>
          <a:prstGeom prst="flowChartSummingJunction">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过程 5">
            <a:extLst>
              <a:ext uri="{FF2B5EF4-FFF2-40B4-BE49-F238E27FC236}">
                <a16:creationId xmlns:a16="http://schemas.microsoft.com/office/drawing/2014/main" id="{49610EDA-6F03-CAEC-507F-5E72B7746B5E}"/>
              </a:ext>
            </a:extLst>
          </p:cNvPr>
          <p:cNvSpPr/>
          <p:nvPr/>
        </p:nvSpPr>
        <p:spPr>
          <a:xfrm>
            <a:off x="6553200" y="2875788"/>
            <a:ext cx="1066800" cy="496824"/>
          </a:xfrm>
          <a:prstGeom prst="flowChartProcess">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流程图: 过程 6">
            <a:extLst>
              <a:ext uri="{FF2B5EF4-FFF2-40B4-BE49-F238E27FC236}">
                <a16:creationId xmlns:a16="http://schemas.microsoft.com/office/drawing/2014/main" id="{2FC5D3D8-03E6-CF10-3AB8-531E4308AAA5}"/>
              </a:ext>
            </a:extLst>
          </p:cNvPr>
          <p:cNvSpPr/>
          <p:nvPr/>
        </p:nvSpPr>
        <p:spPr>
          <a:xfrm>
            <a:off x="8280195" y="2875788"/>
            <a:ext cx="1066800" cy="496824"/>
          </a:xfrm>
          <a:prstGeom prst="flowChartProcess">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箭头连接符 7">
            <a:extLst>
              <a:ext uri="{FF2B5EF4-FFF2-40B4-BE49-F238E27FC236}">
                <a16:creationId xmlns:a16="http://schemas.microsoft.com/office/drawing/2014/main" id="{8205DAE9-7128-61E4-D95A-F772E7B8F383}"/>
              </a:ext>
            </a:extLst>
          </p:cNvPr>
          <p:cNvCxnSpPr>
            <a:cxnSpLocks/>
            <a:endCxn id="5" idx="2"/>
          </p:cNvCxnSpPr>
          <p:nvPr/>
        </p:nvCxnSpPr>
        <p:spPr>
          <a:xfrm>
            <a:off x="4724400" y="3118565"/>
            <a:ext cx="723900" cy="563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734C0003-5A3E-ABAF-C093-331E0612C121}"/>
              </a:ext>
            </a:extLst>
          </p:cNvPr>
          <p:cNvCxnSpPr>
            <a:cxnSpLocks/>
            <a:endCxn id="6" idx="1"/>
          </p:cNvCxnSpPr>
          <p:nvPr/>
        </p:nvCxnSpPr>
        <p:spPr>
          <a:xfrm>
            <a:off x="5829300" y="3118565"/>
            <a:ext cx="723900" cy="563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0056982C-5499-EB15-CC39-1880483CBB61}"/>
              </a:ext>
            </a:extLst>
          </p:cNvPr>
          <p:cNvCxnSpPr>
            <a:cxnSpLocks/>
            <a:stCxn id="6" idx="3"/>
            <a:endCxn id="7" idx="1"/>
          </p:cNvCxnSpPr>
          <p:nvPr/>
        </p:nvCxnSpPr>
        <p:spPr>
          <a:xfrm>
            <a:off x="7620000" y="3124200"/>
            <a:ext cx="660195"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B04F68D-2B22-D2E0-8861-7F8C3E47E84F}"/>
              </a:ext>
            </a:extLst>
          </p:cNvPr>
          <p:cNvCxnSpPr>
            <a:cxnSpLocks/>
          </p:cNvCxnSpPr>
          <p:nvPr/>
        </p:nvCxnSpPr>
        <p:spPr>
          <a:xfrm>
            <a:off x="10972800" y="3118565"/>
            <a:ext cx="1524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E64D9404-0970-F672-3857-F733A74E6BB0}"/>
              </a:ext>
            </a:extLst>
          </p:cNvPr>
          <p:cNvCxnSpPr>
            <a:cxnSpLocks/>
          </p:cNvCxnSpPr>
          <p:nvPr/>
        </p:nvCxnSpPr>
        <p:spPr>
          <a:xfrm>
            <a:off x="1447800" y="3118565"/>
            <a:ext cx="9144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EDFB590-E92E-19AA-CB4E-0E9EC7BB66C6}"/>
              </a:ext>
            </a:extLst>
          </p:cNvPr>
          <p:cNvCxnSpPr>
            <a:cxnSpLocks/>
          </p:cNvCxnSpPr>
          <p:nvPr/>
        </p:nvCxnSpPr>
        <p:spPr>
          <a:xfrm>
            <a:off x="9906000" y="3118565"/>
            <a:ext cx="0" cy="939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7BF32DE-1BC4-9225-EC51-ABF29E523B5F}"/>
              </a:ext>
            </a:extLst>
          </p:cNvPr>
          <p:cNvCxnSpPr>
            <a:cxnSpLocks/>
            <a:endCxn id="15" idx="3"/>
          </p:cNvCxnSpPr>
          <p:nvPr/>
        </p:nvCxnSpPr>
        <p:spPr>
          <a:xfrm flipH="1">
            <a:off x="9220200" y="4058412"/>
            <a:ext cx="685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流程图: 过程 14">
            <a:extLst>
              <a:ext uri="{FF2B5EF4-FFF2-40B4-BE49-F238E27FC236}">
                <a16:creationId xmlns:a16="http://schemas.microsoft.com/office/drawing/2014/main" id="{364B3B00-4384-D5A7-B045-90E4DE3ECC79}"/>
              </a:ext>
            </a:extLst>
          </p:cNvPr>
          <p:cNvSpPr/>
          <p:nvPr/>
        </p:nvSpPr>
        <p:spPr>
          <a:xfrm>
            <a:off x="7086600" y="3810000"/>
            <a:ext cx="2133600" cy="496824"/>
          </a:xfrm>
          <a:prstGeom prst="flowChartProcess">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连接符 15">
            <a:extLst>
              <a:ext uri="{FF2B5EF4-FFF2-40B4-BE49-F238E27FC236}">
                <a16:creationId xmlns:a16="http://schemas.microsoft.com/office/drawing/2014/main" id="{9C7B4695-44E3-C692-044D-7EA7329214BD}"/>
              </a:ext>
            </a:extLst>
          </p:cNvPr>
          <p:cNvCxnSpPr>
            <a:cxnSpLocks/>
            <a:stCxn id="15" idx="1"/>
          </p:cNvCxnSpPr>
          <p:nvPr/>
        </p:nvCxnSpPr>
        <p:spPr>
          <a:xfrm flipH="1">
            <a:off x="5638800" y="4058412"/>
            <a:ext cx="1447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44706826-1601-DE51-420D-462CC0BCAD56}"/>
              </a:ext>
            </a:extLst>
          </p:cNvPr>
          <p:cNvCxnSpPr>
            <a:cxnSpLocks/>
            <a:endCxn id="5" idx="4"/>
          </p:cNvCxnSpPr>
          <p:nvPr/>
        </p:nvCxnSpPr>
        <p:spPr>
          <a:xfrm flipV="1">
            <a:off x="5638800" y="3314700"/>
            <a:ext cx="0" cy="7437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4743218-34C9-4993-E5BA-11C3BF0A56C9}"/>
              </a:ext>
            </a:extLst>
          </p:cNvPr>
          <p:cNvCxnSpPr>
            <a:cxnSpLocks/>
          </p:cNvCxnSpPr>
          <p:nvPr/>
        </p:nvCxnSpPr>
        <p:spPr>
          <a:xfrm>
            <a:off x="10293394" y="3118565"/>
            <a:ext cx="0" cy="1701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62B75FB-B33E-F9BE-6895-AA90CE795707}"/>
              </a:ext>
            </a:extLst>
          </p:cNvPr>
          <p:cNvCxnSpPr>
            <a:cxnSpLocks/>
            <a:endCxn id="20" idx="3"/>
          </p:cNvCxnSpPr>
          <p:nvPr/>
        </p:nvCxnSpPr>
        <p:spPr>
          <a:xfrm flipH="1">
            <a:off x="7382980" y="4802124"/>
            <a:ext cx="2908880" cy="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流程图: 过程 19">
            <a:extLst>
              <a:ext uri="{FF2B5EF4-FFF2-40B4-BE49-F238E27FC236}">
                <a16:creationId xmlns:a16="http://schemas.microsoft.com/office/drawing/2014/main" id="{B8803EA0-BE8C-0FFC-3E8C-C7012B4C9349}"/>
              </a:ext>
            </a:extLst>
          </p:cNvPr>
          <p:cNvSpPr/>
          <p:nvPr/>
        </p:nvSpPr>
        <p:spPr>
          <a:xfrm>
            <a:off x="6069417" y="4553713"/>
            <a:ext cx="1313563" cy="496824"/>
          </a:xfrm>
          <a:prstGeom prst="flowChartProcess">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连接符 20">
            <a:extLst>
              <a:ext uri="{FF2B5EF4-FFF2-40B4-BE49-F238E27FC236}">
                <a16:creationId xmlns:a16="http://schemas.microsoft.com/office/drawing/2014/main" id="{D98B9EA9-0490-1330-5F61-CBD6947432F5}"/>
              </a:ext>
            </a:extLst>
          </p:cNvPr>
          <p:cNvCxnSpPr>
            <a:cxnSpLocks/>
            <a:stCxn id="20" idx="1"/>
          </p:cNvCxnSpPr>
          <p:nvPr/>
        </p:nvCxnSpPr>
        <p:spPr>
          <a:xfrm flipH="1" flipV="1">
            <a:off x="2552700" y="4802124"/>
            <a:ext cx="3516717" cy="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E376F34E-F9F9-C84F-E1B2-C8CE6BFF10D0}"/>
              </a:ext>
            </a:extLst>
          </p:cNvPr>
          <p:cNvCxnSpPr>
            <a:cxnSpLocks/>
            <a:endCxn id="2" idx="4"/>
          </p:cNvCxnSpPr>
          <p:nvPr/>
        </p:nvCxnSpPr>
        <p:spPr>
          <a:xfrm flipV="1">
            <a:off x="2552700" y="3314700"/>
            <a:ext cx="0" cy="14874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3E8CB1A0-57C7-1720-34C6-21F2CB0555A6}"/>
              </a:ext>
            </a:extLst>
          </p:cNvPr>
          <p:cNvSpPr txBox="1"/>
          <p:nvPr/>
        </p:nvSpPr>
        <p:spPr>
          <a:xfrm>
            <a:off x="6069417" y="4635746"/>
            <a:ext cx="1708899" cy="369332"/>
          </a:xfrm>
          <a:prstGeom prst="rect">
            <a:avLst/>
          </a:prstGeom>
          <a:noFill/>
        </p:spPr>
        <p:txBody>
          <a:bodyPr wrap="square" rtlCol="0">
            <a:spAutoFit/>
          </a:bodyPr>
          <a:lstStyle/>
          <a:p>
            <a:r>
              <a:rPr lang="zh-CN" altLang="en-US" b="1" dirty="0"/>
              <a:t>测量横滚角</a:t>
            </a:r>
          </a:p>
        </p:txBody>
      </p:sp>
      <p:sp>
        <p:nvSpPr>
          <p:cNvPr id="24" name="文本框 23">
            <a:extLst>
              <a:ext uri="{FF2B5EF4-FFF2-40B4-BE49-F238E27FC236}">
                <a16:creationId xmlns:a16="http://schemas.microsoft.com/office/drawing/2014/main" id="{174D1492-DB94-39BD-0A56-F1F111AB55CF}"/>
              </a:ext>
            </a:extLst>
          </p:cNvPr>
          <p:cNvSpPr txBox="1"/>
          <p:nvPr/>
        </p:nvSpPr>
        <p:spPr>
          <a:xfrm>
            <a:off x="1997155" y="2500821"/>
            <a:ext cx="1346844" cy="369332"/>
          </a:xfrm>
          <a:prstGeom prst="rect">
            <a:avLst/>
          </a:prstGeom>
          <a:noFill/>
        </p:spPr>
        <p:txBody>
          <a:bodyPr wrap="none" rtlCol="0">
            <a:spAutoFit/>
          </a:bodyPr>
          <a:lstStyle/>
          <a:p>
            <a:r>
              <a:rPr lang="zh-CN" altLang="en-US" b="1" dirty="0"/>
              <a:t>横滚角误差</a:t>
            </a:r>
          </a:p>
        </p:txBody>
      </p:sp>
      <p:sp>
        <p:nvSpPr>
          <p:cNvPr id="25" name="文本框 24">
            <a:extLst>
              <a:ext uri="{FF2B5EF4-FFF2-40B4-BE49-F238E27FC236}">
                <a16:creationId xmlns:a16="http://schemas.microsoft.com/office/drawing/2014/main" id="{29D1AD4D-6B12-D82B-3C21-E36F529A0F27}"/>
              </a:ext>
            </a:extLst>
          </p:cNvPr>
          <p:cNvSpPr txBox="1"/>
          <p:nvPr/>
        </p:nvSpPr>
        <p:spPr>
          <a:xfrm>
            <a:off x="6547533" y="2945368"/>
            <a:ext cx="1114408" cy="369332"/>
          </a:xfrm>
          <a:prstGeom prst="rect">
            <a:avLst/>
          </a:prstGeom>
          <a:noFill/>
        </p:spPr>
        <p:txBody>
          <a:bodyPr wrap="none" rtlCol="0">
            <a:spAutoFit/>
          </a:bodyPr>
          <a:lstStyle/>
          <a:p>
            <a:r>
              <a:rPr lang="zh-CN" altLang="en-US" b="1" dirty="0"/>
              <a:t>角速度环</a:t>
            </a:r>
          </a:p>
        </p:txBody>
      </p:sp>
      <p:sp>
        <p:nvSpPr>
          <p:cNvPr id="26" name="文本框 25">
            <a:extLst>
              <a:ext uri="{FF2B5EF4-FFF2-40B4-BE49-F238E27FC236}">
                <a16:creationId xmlns:a16="http://schemas.microsoft.com/office/drawing/2014/main" id="{2B0361BF-A39F-B97E-9849-B083C00C9C8B}"/>
              </a:ext>
            </a:extLst>
          </p:cNvPr>
          <p:cNvSpPr txBox="1"/>
          <p:nvPr/>
        </p:nvSpPr>
        <p:spPr>
          <a:xfrm>
            <a:off x="8398213" y="2945368"/>
            <a:ext cx="881973" cy="369332"/>
          </a:xfrm>
          <a:prstGeom prst="rect">
            <a:avLst/>
          </a:prstGeom>
          <a:noFill/>
        </p:spPr>
        <p:txBody>
          <a:bodyPr wrap="none" rtlCol="0">
            <a:spAutoFit/>
          </a:bodyPr>
          <a:lstStyle/>
          <a:p>
            <a:r>
              <a:rPr lang="zh-CN" altLang="en-US" b="1" dirty="0"/>
              <a:t>电流值</a:t>
            </a:r>
          </a:p>
        </p:txBody>
      </p:sp>
      <p:sp>
        <p:nvSpPr>
          <p:cNvPr id="27" name="文本框 26">
            <a:extLst>
              <a:ext uri="{FF2B5EF4-FFF2-40B4-BE49-F238E27FC236}">
                <a16:creationId xmlns:a16="http://schemas.microsoft.com/office/drawing/2014/main" id="{942CD806-DC24-71E2-22F6-2EF707BFBF7B}"/>
              </a:ext>
            </a:extLst>
          </p:cNvPr>
          <p:cNvSpPr txBox="1"/>
          <p:nvPr/>
        </p:nvSpPr>
        <p:spPr>
          <a:xfrm>
            <a:off x="3782199" y="2966554"/>
            <a:ext cx="896399" cy="369332"/>
          </a:xfrm>
          <a:prstGeom prst="rect">
            <a:avLst/>
          </a:prstGeom>
          <a:noFill/>
        </p:spPr>
        <p:txBody>
          <a:bodyPr wrap="none" rtlCol="0">
            <a:spAutoFit/>
          </a:bodyPr>
          <a:lstStyle/>
          <a:p>
            <a:r>
              <a:rPr lang="zh-CN" altLang="en-US" b="1" dirty="0"/>
              <a:t>角度环</a:t>
            </a:r>
          </a:p>
        </p:txBody>
      </p:sp>
      <p:sp>
        <p:nvSpPr>
          <p:cNvPr id="28" name="文本框 27">
            <a:extLst>
              <a:ext uri="{FF2B5EF4-FFF2-40B4-BE49-F238E27FC236}">
                <a16:creationId xmlns:a16="http://schemas.microsoft.com/office/drawing/2014/main" id="{45FD3BF1-0EEE-AE60-B843-030572749213}"/>
              </a:ext>
            </a:extLst>
          </p:cNvPr>
          <p:cNvSpPr txBox="1"/>
          <p:nvPr/>
        </p:nvSpPr>
        <p:spPr>
          <a:xfrm>
            <a:off x="4735819" y="2542355"/>
            <a:ext cx="1811714" cy="369332"/>
          </a:xfrm>
          <a:prstGeom prst="rect">
            <a:avLst/>
          </a:prstGeom>
          <a:noFill/>
        </p:spPr>
        <p:txBody>
          <a:bodyPr wrap="none" rtlCol="0">
            <a:spAutoFit/>
          </a:bodyPr>
          <a:lstStyle/>
          <a:p>
            <a:r>
              <a:rPr lang="zh-CN" altLang="en-US" b="1" dirty="0"/>
              <a:t>横滚角速度误差</a:t>
            </a:r>
          </a:p>
        </p:txBody>
      </p:sp>
      <p:sp>
        <p:nvSpPr>
          <p:cNvPr id="29" name="文本框 28">
            <a:extLst>
              <a:ext uri="{FF2B5EF4-FFF2-40B4-BE49-F238E27FC236}">
                <a16:creationId xmlns:a16="http://schemas.microsoft.com/office/drawing/2014/main" id="{B3E6CCFF-1CA4-43B5-ED3D-2C4CD8B18223}"/>
              </a:ext>
            </a:extLst>
          </p:cNvPr>
          <p:cNvSpPr txBox="1"/>
          <p:nvPr/>
        </p:nvSpPr>
        <p:spPr>
          <a:xfrm>
            <a:off x="7077577" y="3876270"/>
            <a:ext cx="2225289" cy="369332"/>
          </a:xfrm>
          <a:prstGeom prst="rect">
            <a:avLst/>
          </a:prstGeom>
          <a:noFill/>
        </p:spPr>
        <p:txBody>
          <a:bodyPr wrap="none" rtlCol="0">
            <a:spAutoFit/>
          </a:bodyPr>
          <a:lstStyle/>
          <a:p>
            <a:r>
              <a:rPr lang="en-US" altLang="zh-CN" b="1" dirty="0"/>
              <a:t>IMU</a:t>
            </a:r>
            <a:r>
              <a:rPr lang="zh-CN" altLang="en-US" b="1" dirty="0"/>
              <a:t>测得横滚角速度</a:t>
            </a:r>
          </a:p>
        </p:txBody>
      </p:sp>
      <p:cxnSp>
        <p:nvCxnSpPr>
          <p:cNvPr id="30" name="直接连接符 29">
            <a:extLst>
              <a:ext uri="{FF2B5EF4-FFF2-40B4-BE49-F238E27FC236}">
                <a16:creationId xmlns:a16="http://schemas.microsoft.com/office/drawing/2014/main" id="{4B57330D-A9DD-C7B2-67E1-F5D76A60F19A}"/>
              </a:ext>
            </a:extLst>
          </p:cNvPr>
          <p:cNvCxnSpPr>
            <a:cxnSpLocks/>
          </p:cNvCxnSpPr>
          <p:nvPr/>
        </p:nvCxnSpPr>
        <p:spPr>
          <a:xfrm flipH="1">
            <a:off x="9352662" y="3118565"/>
            <a:ext cx="162013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2546EC98-DAD5-09F8-ED7B-E6249AB27A5B}"/>
              </a:ext>
            </a:extLst>
          </p:cNvPr>
          <p:cNvSpPr txBox="1"/>
          <p:nvPr/>
        </p:nvSpPr>
        <p:spPr>
          <a:xfrm>
            <a:off x="11139575" y="2933700"/>
            <a:ext cx="881973" cy="369332"/>
          </a:xfrm>
          <a:prstGeom prst="rect">
            <a:avLst/>
          </a:prstGeom>
          <a:noFill/>
        </p:spPr>
        <p:txBody>
          <a:bodyPr wrap="none" rtlCol="0">
            <a:spAutoFit/>
          </a:bodyPr>
          <a:lstStyle/>
          <a:p>
            <a:r>
              <a:rPr lang="zh-CN" altLang="en-US" b="1" dirty="0"/>
              <a:t>输出二</a:t>
            </a:r>
          </a:p>
        </p:txBody>
      </p:sp>
      <p:sp>
        <p:nvSpPr>
          <p:cNvPr id="34" name="文本框 33">
            <a:extLst>
              <a:ext uri="{FF2B5EF4-FFF2-40B4-BE49-F238E27FC236}">
                <a16:creationId xmlns:a16="http://schemas.microsoft.com/office/drawing/2014/main" id="{45E0E0F6-593D-6646-83B2-39697F9C2D93}"/>
              </a:ext>
            </a:extLst>
          </p:cNvPr>
          <p:cNvSpPr txBox="1"/>
          <p:nvPr/>
        </p:nvSpPr>
        <p:spPr>
          <a:xfrm>
            <a:off x="170452" y="2917752"/>
            <a:ext cx="1346844" cy="369332"/>
          </a:xfrm>
          <a:prstGeom prst="rect">
            <a:avLst/>
          </a:prstGeom>
          <a:noFill/>
        </p:spPr>
        <p:txBody>
          <a:bodyPr wrap="none" rtlCol="0">
            <a:spAutoFit/>
          </a:bodyPr>
          <a:lstStyle/>
          <a:p>
            <a:r>
              <a:rPr lang="zh-CN" altLang="en-US" b="1" dirty="0"/>
              <a:t>目标横滚角</a:t>
            </a:r>
          </a:p>
        </p:txBody>
      </p:sp>
    </p:spTree>
    <p:extLst>
      <p:ext uri="{BB962C8B-B14F-4D97-AF65-F5344CB8AC3E}">
        <p14:creationId xmlns:p14="http://schemas.microsoft.com/office/powerpoint/2010/main" val="1830070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8D8D8">
            <a:alpha val="50000"/>
          </a:srgbClr>
        </a:solidFill>
        <a:effectLst/>
      </p:bgPr>
    </p:bg>
    <p:spTree>
      <p:nvGrpSpPr>
        <p:cNvPr id="1" name=""/>
        <p:cNvGrpSpPr/>
        <p:nvPr/>
      </p:nvGrpSpPr>
      <p:grpSpPr>
        <a:xfrm>
          <a:off x="0" y="0"/>
          <a:ext cx="0" cy="0"/>
          <a:chOff x="0" y="0"/>
          <a:chExt cx="0" cy="0"/>
        </a:xfrm>
      </p:grpSpPr>
      <p:sp>
        <p:nvSpPr>
          <p:cNvPr id="2" name="AutoShape 2"/>
          <p:cNvSpPr/>
          <p:nvPr/>
        </p:nvSpPr>
        <p:spPr>
          <a:xfrm>
            <a:off x="0" y="0"/>
            <a:ext cx="12192000" cy="6858000"/>
          </a:xfrm>
          <a:prstGeom prst="rect">
            <a:avLst/>
          </a:prstGeom>
          <a:blipFill dpi="0" rotWithShape="1">
            <a:blip r:embed="rId2">
              <a:alphaModFix amt="50000"/>
            </a:blip>
            <a:tile tx="0" ty="0" sx="100000" sy="100000"/>
          </a:blipFill>
          <a:ln/>
        </p:spPr>
        <p:txBody>
          <a:bodyPr/>
          <a:lstStyle/>
          <a:p>
            <a:endParaRPr lang="zh-CN" altLang="en-US"/>
          </a:p>
        </p:txBody>
      </p:sp>
      <p:grpSp>
        <p:nvGrpSpPr>
          <p:cNvPr id="3" name="Group 3"/>
          <p:cNvGrpSpPr/>
          <p:nvPr/>
        </p:nvGrpSpPr>
        <p:grpSpPr>
          <a:xfrm>
            <a:off x="6502432" y="-2847022"/>
            <a:ext cx="5696808" cy="5694140"/>
            <a:chOff x="6502432" y="-2847022"/>
            <a:chExt cx="5696808" cy="5694140"/>
          </a:xfrm>
        </p:grpSpPr>
        <p:sp>
          <p:nvSpPr>
            <p:cNvPr id="4" name="Freeform 4"/>
            <p:cNvSpPr/>
            <p:nvPr/>
          </p:nvSpPr>
          <p:spPr>
            <a:xfrm>
              <a:off x="9504426" y="-2558224"/>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 name="Freeform 5"/>
            <p:cNvSpPr/>
            <p:nvPr/>
          </p:nvSpPr>
          <p:spPr>
            <a:xfrm>
              <a:off x="9949624" y="-2438971"/>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 name="Freeform 6"/>
            <p:cNvSpPr/>
            <p:nvPr/>
          </p:nvSpPr>
          <p:spPr>
            <a:xfrm>
              <a:off x="10466260" y="-214493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7" name="Freeform 7"/>
            <p:cNvSpPr/>
            <p:nvPr/>
          </p:nvSpPr>
          <p:spPr>
            <a:xfrm>
              <a:off x="10842593" y="-1930241"/>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8" name="Freeform 8"/>
            <p:cNvSpPr/>
            <p:nvPr/>
          </p:nvSpPr>
          <p:spPr>
            <a:xfrm>
              <a:off x="11017472" y="-1498378"/>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9" name="Freeform 9"/>
            <p:cNvSpPr/>
            <p:nvPr/>
          </p:nvSpPr>
          <p:spPr>
            <a:xfrm>
              <a:off x="11269123" y="-93926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0" name="Freeform 10"/>
            <p:cNvSpPr/>
            <p:nvPr/>
          </p:nvSpPr>
          <p:spPr>
            <a:xfrm>
              <a:off x="11401616" y="-298132"/>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1" name="Freeform 11"/>
            <p:cNvSpPr/>
            <p:nvPr/>
          </p:nvSpPr>
          <p:spPr>
            <a:xfrm>
              <a:off x="11383041" y="160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2" name="Freeform 12"/>
            <p:cNvSpPr/>
            <p:nvPr/>
          </p:nvSpPr>
          <p:spPr>
            <a:xfrm>
              <a:off x="11274457" y="536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3" name="Freeform 13"/>
            <p:cNvSpPr/>
            <p:nvPr/>
          </p:nvSpPr>
          <p:spPr>
            <a:xfrm>
              <a:off x="11049191" y="989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4" name="Freeform 14"/>
            <p:cNvSpPr/>
            <p:nvPr/>
          </p:nvSpPr>
          <p:spPr>
            <a:xfrm>
              <a:off x="6796468" y="-10468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5" name="Freeform 15"/>
            <p:cNvSpPr/>
            <p:nvPr/>
          </p:nvSpPr>
          <p:spPr>
            <a:xfrm>
              <a:off x="6804470" y="-801529"/>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6" name="Freeform 16"/>
            <p:cNvSpPr/>
            <p:nvPr/>
          </p:nvSpPr>
          <p:spPr>
            <a:xfrm>
              <a:off x="6984682" y="-1251966"/>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7" name="Freeform 17"/>
            <p:cNvSpPr/>
            <p:nvPr/>
          </p:nvSpPr>
          <p:spPr>
            <a:xfrm>
              <a:off x="7199281" y="-179251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8" name="Freeform 18"/>
            <p:cNvSpPr/>
            <p:nvPr/>
          </p:nvSpPr>
          <p:spPr>
            <a:xfrm>
              <a:off x="7694771" y="-2163413"/>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9" name="Freeform 19"/>
            <p:cNvSpPr/>
            <p:nvPr/>
          </p:nvSpPr>
          <p:spPr>
            <a:xfrm>
              <a:off x="8211408" y="-2478786"/>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0" name="Freeform 20"/>
            <p:cNvSpPr/>
            <p:nvPr/>
          </p:nvSpPr>
          <p:spPr>
            <a:xfrm>
              <a:off x="6502432" y="-2847022"/>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1" name="Freeform 21"/>
            <p:cNvSpPr/>
            <p:nvPr/>
          </p:nvSpPr>
          <p:spPr>
            <a:xfrm>
              <a:off x="8839391" y="202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2" name="Freeform 22"/>
            <p:cNvSpPr/>
            <p:nvPr/>
          </p:nvSpPr>
          <p:spPr>
            <a:xfrm>
              <a:off x="8688419" y="549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3" name="Freeform 23"/>
            <p:cNvSpPr/>
            <p:nvPr/>
          </p:nvSpPr>
          <p:spPr>
            <a:xfrm>
              <a:off x="7620571" y="-1736884"/>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4" name="Freeform 24"/>
            <p:cNvSpPr/>
            <p:nvPr/>
          </p:nvSpPr>
          <p:spPr>
            <a:xfrm>
              <a:off x="10095357" y="-820102"/>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5" name="Freeform 25"/>
            <p:cNvSpPr/>
            <p:nvPr/>
          </p:nvSpPr>
          <p:spPr>
            <a:xfrm>
              <a:off x="9787985" y="-806863"/>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grpSp>
        <p:nvGrpSpPr>
          <p:cNvPr id="26" name="Group 26"/>
          <p:cNvGrpSpPr/>
          <p:nvPr/>
        </p:nvGrpSpPr>
        <p:grpSpPr>
          <a:xfrm>
            <a:off x="-7144" y="4010978"/>
            <a:ext cx="5696808" cy="5694140"/>
            <a:chOff x="-7144" y="4010978"/>
            <a:chExt cx="5696808" cy="5694140"/>
          </a:xfrm>
        </p:grpSpPr>
        <p:sp>
          <p:nvSpPr>
            <p:cNvPr id="27" name="Freeform 27"/>
            <p:cNvSpPr/>
            <p:nvPr/>
          </p:nvSpPr>
          <p:spPr>
            <a:xfrm>
              <a:off x="4759547" y="591874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8" name="Freeform 28"/>
            <p:cNvSpPr/>
            <p:nvPr/>
          </p:nvSpPr>
          <p:spPr>
            <a:xfrm>
              <a:off x="4892040" y="6559868"/>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9" name="Freeform 29"/>
            <p:cNvSpPr/>
            <p:nvPr/>
          </p:nvSpPr>
          <p:spPr>
            <a:xfrm>
              <a:off x="4873466" y="7018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0" name="Freeform 30"/>
            <p:cNvSpPr/>
            <p:nvPr/>
          </p:nvSpPr>
          <p:spPr>
            <a:xfrm>
              <a:off x="4764881" y="7394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1" name="Freeform 31"/>
            <p:cNvSpPr/>
            <p:nvPr/>
          </p:nvSpPr>
          <p:spPr>
            <a:xfrm>
              <a:off x="4539615" y="7847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2" name="Freeform 32"/>
            <p:cNvSpPr/>
            <p:nvPr/>
          </p:nvSpPr>
          <p:spPr>
            <a:xfrm>
              <a:off x="639318" y="7876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3" name="Freeform 33"/>
            <p:cNvSpPr/>
            <p:nvPr/>
          </p:nvSpPr>
          <p:spPr>
            <a:xfrm>
              <a:off x="342614" y="7270052"/>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4" name="Freeform 34"/>
            <p:cNvSpPr/>
            <p:nvPr/>
          </p:nvSpPr>
          <p:spPr>
            <a:xfrm>
              <a:off x="286893" y="675332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5" name="Freeform 35"/>
            <p:cNvSpPr/>
            <p:nvPr/>
          </p:nvSpPr>
          <p:spPr>
            <a:xfrm>
              <a:off x="294894" y="6056471"/>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6" name="Freeform 36"/>
            <p:cNvSpPr/>
            <p:nvPr/>
          </p:nvSpPr>
          <p:spPr>
            <a:xfrm>
              <a:off x="475012" y="5606034"/>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7" name="Freeform 37"/>
            <p:cNvSpPr/>
            <p:nvPr/>
          </p:nvSpPr>
          <p:spPr>
            <a:xfrm>
              <a:off x="689705" y="506549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8" name="AutoShape 38"/>
            <p:cNvSpPr/>
            <p:nvPr/>
          </p:nvSpPr>
          <p:spPr>
            <a:xfrm>
              <a:off x="1505807"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9" name="AutoShape 39"/>
            <p:cNvSpPr/>
            <p:nvPr/>
          </p:nvSpPr>
          <p:spPr>
            <a:xfrm>
              <a:off x="4036219"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0" name="Freeform 40"/>
            <p:cNvSpPr/>
            <p:nvPr/>
          </p:nvSpPr>
          <p:spPr>
            <a:xfrm>
              <a:off x="1876711" y="8793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1" name="Freeform 41"/>
            <p:cNvSpPr/>
            <p:nvPr/>
          </p:nvSpPr>
          <p:spPr>
            <a:xfrm>
              <a:off x="2385441" y="8875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2" name="Freeform 42"/>
            <p:cNvSpPr/>
            <p:nvPr/>
          </p:nvSpPr>
          <p:spPr>
            <a:xfrm>
              <a:off x="2888932" y="8889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3" name="Freeform 43"/>
            <p:cNvSpPr/>
            <p:nvPr/>
          </p:nvSpPr>
          <p:spPr>
            <a:xfrm>
              <a:off x="3352610" y="8793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4" name="Freeform 44"/>
            <p:cNvSpPr/>
            <p:nvPr/>
          </p:nvSpPr>
          <p:spPr>
            <a:xfrm>
              <a:off x="-7144" y="4010978"/>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5" name="Freeform 45"/>
            <p:cNvSpPr/>
            <p:nvPr/>
          </p:nvSpPr>
          <p:spPr>
            <a:xfrm>
              <a:off x="2329815" y="7060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6" name="Freeform 46"/>
            <p:cNvSpPr/>
            <p:nvPr/>
          </p:nvSpPr>
          <p:spPr>
            <a:xfrm>
              <a:off x="2178749" y="7407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7" name="Freeform 47"/>
            <p:cNvSpPr/>
            <p:nvPr/>
          </p:nvSpPr>
          <p:spPr>
            <a:xfrm>
              <a:off x="1110996" y="5121116"/>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8" name="Freeform 48"/>
            <p:cNvSpPr/>
            <p:nvPr/>
          </p:nvSpPr>
          <p:spPr>
            <a:xfrm>
              <a:off x="3585781" y="6037898"/>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9" name="Freeform 49"/>
            <p:cNvSpPr/>
            <p:nvPr/>
          </p:nvSpPr>
          <p:spPr>
            <a:xfrm>
              <a:off x="3278410" y="6051137"/>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cxnSp>
        <p:nvCxnSpPr>
          <p:cNvPr id="50" name="Connector 50"/>
          <p:cNvCxnSpPr/>
          <p:nvPr/>
        </p:nvCxnSpPr>
        <p:spPr>
          <a:xfrm>
            <a:off x="404502" y="788535"/>
            <a:ext cx="7200000" cy="0"/>
          </a:xfrm>
          <a:prstGeom prst="line">
            <a:avLst/>
          </a:prstGeom>
          <a:ln w="57150">
            <a:gradFill>
              <a:gsLst>
                <a:gs pos="0">
                  <a:srgbClr val="B60D4D">
                    <a:alpha val="100000"/>
                  </a:srgbClr>
                </a:gs>
                <a:gs pos="100000">
                  <a:srgbClr val="B60D4D">
                    <a:alpha val="0"/>
                  </a:srgbClr>
                </a:gs>
              </a:gsLst>
              <a:lin ang="0"/>
            </a:gradFill>
            <a:prstDash val="solid"/>
            <a:headEnd type="none"/>
            <a:tailEnd type="none"/>
          </a:ln>
        </p:spPr>
      </p:cxnSp>
      <p:pic>
        <p:nvPicPr>
          <p:cNvPr id="51" name="Picture 51"/>
          <p:cNvPicPr>
            <a:picLocks noChangeAspect="1"/>
          </p:cNvPicPr>
          <p:nvPr/>
        </p:nvPicPr>
        <p:blipFill>
          <a:blip r:embed="rId3"/>
          <a:srcRect l="18728" t="13664" r="20195" b="6852"/>
          <a:stretch>
            <a:fillRect/>
          </a:stretch>
        </p:blipFill>
        <p:spPr>
          <a:xfrm>
            <a:off x="11201759" y="0"/>
            <a:ext cx="990240" cy="981777"/>
          </a:xfrm>
          <a:prstGeom prst="rect">
            <a:avLst/>
          </a:prstGeom>
          <a:noFill/>
        </p:spPr>
      </p:pic>
      <p:sp>
        <p:nvSpPr>
          <p:cNvPr id="52" name="AutoShape 52"/>
          <p:cNvSpPr/>
          <p:nvPr/>
        </p:nvSpPr>
        <p:spPr>
          <a:xfrm>
            <a:off x="1313305" y="1224400"/>
            <a:ext cx="8986270" cy="4276903"/>
          </a:xfrm>
          <a:prstGeom prst="rect">
            <a:avLst/>
          </a:prstGeom>
          <a:solidFill>
            <a:schemeClr val="accent2">
              <a:alpha val="100000"/>
            </a:schemeClr>
          </a:solidFill>
          <a:ln/>
        </p:spPr>
        <p:txBody>
          <a:bodyPr/>
          <a:lstStyle/>
          <a:p>
            <a:endParaRPr lang="zh-CN" altLang="en-US"/>
          </a:p>
        </p:txBody>
      </p:sp>
      <p:sp>
        <p:nvSpPr>
          <p:cNvPr id="53" name="TextBox 53"/>
          <p:cNvSpPr txBox="1"/>
          <p:nvPr/>
        </p:nvSpPr>
        <p:spPr>
          <a:xfrm>
            <a:off x="1618227" y="2593498"/>
            <a:ext cx="8376427" cy="2641900"/>
          </a:xfrm>
          <a:prstGeom prst="rect">
            <a:avLst/>
          </a:prstGeom>
          <a:ln/>
        </p:spPr>
        <p:txBody>
          <a:bodyPr vert="horz" wrap="square" lIns="123825" tIns="123825" rIns="57150" bIns="123825" rtlCol="0" anchor="t" anchorCtr="0">
            <a:normAutofit/>
          </a:bodyPr>
          <a:lstStyle/>
          <a:p>
            <a:pPr algn="ctr">
              <a:lnSpc>
                <a:spcPct val="150000"/>
              </a:lnSpc>
            </a:pPr>
            <a:r>
              <a:rPr lang="en-US" sz="5475" b="1">
                <a:solidFill>
                  <a:schemeClr val="lt1">
                    <a:alpha val="100000"/>
                  </a:schemeClr>
                </a:solidFill>
                <a:latin typeface="Microsoft Yahei"/>
                <a:ea typeface="Microsoft Yahei"/>
                <a:cs typeface="Microsoft Yahei"/>
              </a:rPr>
              <a:t>引言</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297A8533-FB8D-E36F-F20C-3C931E2B47DD}"/>
              </a:ext>
            </a:extLst>
          </p:cNvPr>
          <p:cNvCxnSpPr>
            <a:cxnSpLocks/>
          </p:cNvCxnSpPr>
          <p:nvPr/>
        </p:nvCxnSpPr>
        <p:spPr>
          <a:xfrm flipV="1">
            <a:off x="762000" y="228600"/>
            <a:ext cx="914400" cy="762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B82E295D-7B04-488B-84E6-8B3C85DC27A9}"/>
              </a:ext>
            </a:extLst>
          </p:cNvPr>
          <p:cNvCxnSpPr>
            <a:cxnSpLocks/>
          </p:cNvCxnSpPr>
          <p:nvPr/>
        </p:nvCxnSpPr>
        <p:spPr>
          <a:xfrm>
            <a:off x="768137" y="990600"/>
            <a:ext cx="984463" cy="5334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3EF47DF2-8434-CDD7-25E9-96B44C136E71}"/>
              </a:ext>
            </a:extLst>
          </p:cNvPr>
          <p:cNvCxnSpPr>
            <a:cxnSpLocks/>
          </p:cNvCxnSpPr>
          <p:nvPr/>
        </p:nvCxnSpPr>
        <p:spPr>
          <a:xfrm>
            <a:off x="1676400" y="228600"/>
            <a:ext cx="609600" cy="6566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960CC7C-EBE2-3B1C-201C-0CB4DAD714F3}"/>
              </a:ext>
            </a:extLst>
          </p:cNvPr>
          <p:cNvCxnSpPr>
            <a:cxnSpLocks/>
          </p:cNvCxnSpPr>
          <p:nvPr/>
        </p:nvCxnSpPr>
        <p:spPr>
          <a:xfrm flipV="1">
            <a:off x="768137" y="865305"/>
            <a:ext cx="1517863" cy="18778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A74EEEBA-FA21-F457-260E-87558288525D}"/>
              </a:ext>
            </a:extLst>
          </p:cNvPr>
          <p:cNvCxnSpPr>
            <a:cxnSpLocks/>
          </p:cNvCxnSpPr>
          <p:nvPr/>
        </p:nvCxnSpPr>
        <p:spPr>
          <a:xfrm>
            <a:off x="762000" y="985837"/>
            <a:ext cx="0" cy="1757363"/>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E81B12C8-C67D-49E7-C590-6B35FE6027D7}"/>
              </a:ext>
            </a:extLst>
          </p:cNvPr>
          <p:cNvSpPr txBox="1"/>
          <p:nvPr/>
        </p:nvSpPr>
        <p:spPr>
          <a:xfrm>
            <a:off x="494331" y="1619611"/>
            <a:ext cx="282450" cy="369332"/>
          </a:xfrm>
          <a:prstGeom prst="rect">
            <a:avLst/>
          </a:prstGeom>
          <a:noFill/>
        </p:spPr>
        <p:txBody>
          <a:bodyPr wrap="none" rtlCol="0">
            <a:spAutoFit/>
          </a:bodyPr>
          <a:lstStyle/>
          <a:p>
            <a:r>
              <a:rPr lang="en-US" altLang="zh-CN" i="1" dirty="0"/>
              <a:t>c</a:t>
            </a:r>
            <a:endParaRPr lang="zh-CN" altLang="en-US" i="1" dirty="0"/>
          </a:p>
        </p:txBody>
      </p:sp>
      <p:sp>
        <p:nvSpPr>
          <p:cNvPr id="33" name="文本框 32">
            <a:extLst>
              <a:ext uri="{FF2B5EF4-FFF2-40B4-BE49-F238E27FC236}">
                <a16:creationId xmlns:a16="http://schemas.microsoft.com/office/drawing/2014/main" id="{1AAB5B15-DA7D-C76B-8D9F-3FCAA1B1EB02}"/>
              </a:ext>
            </a:extLst>
          </p:cNvPr>
          <p:cNvSpPr txBox="1"/>
          <p:nvPr/>
        </p:nvSpPr>
        <p:spPr>
          <a:xfrm>
            <a:off x="1282741" y="1950053"/>
            <a:ext cx="303288" cy="369332"/>
          </a:xfrm>
          <a:prstGeom prst="rect">
            <a:avLst/>
          </a:prstGeom>
          <a:noFill/>
        </p:spPr>
        <p:txBody>
          <a:bodyPr wrap="none" rtlCol="0">
            <a:spAutoFit/>
          </a:bodyPr>
          <a:lstStyle/>
          <a:p>
            <a:r>
              <a:rPr lang="en-US" altLang="zh-CN" i="1" dirty="0"/>
              <a:t>a</a:t>
            </a:r>
            <a:endParaRPr lang="zh-CN" altLang="en-US" i="1" dirty="0"/>
          </a:p>
        </p:txBody>
      </p:sp>
      <p:sp>
        <p:nvSpPr>
          <p:cNvPr id="34" name="文本框 33">
            <a:extLst>
              <a:ext uri="{FF2B5EF4-FFF2-40B4-BE49-F238E27FC236}">
                <a16:creationId xmlns:a16="http://schemas.microsoft.com/office/drawing/2014/main" id="{4B91FB6F-C6B1-47B8-57D4-74A8A259A35B}"/>
              </a:ext>
            </a:extLst>
          </p:cNvPr>
          <p:cNvSpPr txBox="1"/>
          <p:nvPr/>
        </p:nvSpPr>
        <p:spPr>
          <a:xfrm>
            <a:off x="1260368" y="1008102"/>
            <a:ext cx="306494" cy="369332"/>
          </a:xfrm>
          <a:prstGeom prst="rect">
            <a:avLst/>
          </a:prstGeom>
          <a:noFill/>
        </p:spPr>
        <p:txBody>
          <a:bodyPr wrap="none" rtlCol="0">
            <a:spAutoFit/>
          </a:bodyPr>
          <a:lstStyle/>
          <a:p>
            <a:r>
              <a:rPr lang="en-US" altLang="zh-CN" i="1" dirty="0"/>
              <a:t>b</a:t>
            </a:r>
            <a:endParaRPr lang="zh-CN" altLang="en-US" i="1" dirty="0"/>
          </a:p>
        </p:txBody>
      </p:sp>
      <p:sp>
        <p:nvSpPr>
          <p:cNvPr id="36" name="弧形 35">
            <a:extLst>
              <a:ext uri="{FF2B5EF4-FFF2-40B4-BE49-F238E27FC236}">
                <a16:creationId xmlns:a16="http://schemas.microsoft.com/office/drawing/2014/main" id="{B0A2CC42-7F2E-35AC-1903-D2C3A906A454}"/>
              </a:ext>
            </a:extLst>
          </p:cNvPr>
          <p:cNvSpPr/>
          <p:nvPr/>
        </p:nvSpPr>
        <p:spPr>
          <a:xfrm rot="7594048">
            <a:off x="687612" y="940961"/>
            <a:ext cx="281599" cy="361282"/>
          </a:xfrm>
          <a:prstGeom prst="arc">
            <a:avLst>
              <a:gd name="adj1" fmla="val 13704327"/>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i="1"/>
          </a:p>
        </p:txBody>
      </p:sp>
      <p:sp>
        <p:nvSpPr>
          <p:cNvPr id="37" name="弧形 36">
            <a:extLst>
              <a:ext uri="{FF2B5EF4-FFF2-40B4-BE49-F238E27FC236}">
                <a16:creationId xmlns:a16="http://schemas.microsoft.com/office/drawing/2014/main" id="{A6EFED0F-EFA0-0B42-C9E6-AB0AB8AFFFA2}"/>
              </a:ext>
            </a:extLst>
          </p:cNvPr>
          <p:cNvSpPr/>
          <p:nvPr/>
        </p:nvSpPr>
        <p:spPr>
          <a:xfrm rot="12760861">
            <a:off x="1466886" y="1314209"/>
            <a:ext cx="281599" cy="361282"/>
          </a:xfrm>
          <a:prstGeom prst="arc">
            <a:avLst>
              <a:gd name="adj1" fmla="val 13704327"/>
              <a:gd name="adj2" fmla="val 57513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i="1"/>
          </a:p>
        </p:txBody>
      </p:sp>
      <p:sp>
        <p:nvSpPr>
          <p:cNvPr id="38" name="弧形 37">
            <a:extLst>
              <a:ext uri="{FF2B5EF4-FFF2-40B4-BE49-F238E27FC236}">
                <a16:creationId xmlns:a16="http://schemas.microsoft.com/office/drawing/2014/main" id="{58D64192-6215-2D96-3C82-1BE1C6E62370}"/>
              </a:ext>
            </a:extLst>
          </p:cNvPr>
          <p:cNvSpPr/>
          <p:nvPr/>
        </p:nvSpPr>
        <p:spPr>
          <a:xfrm rot="21146828">
            <a:off x="731023" y="2307655"/>
            <a:ext cx="281599" cy="311183"/>
          </a:xfrm>
          <a:prstGeom prst="arc">
            <a:avLst>
              <a:gd name="adj1" fmla="val 13704327"/>
              <a:gd name="adj2" fmla="val 57513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i="1"/>
          </a:p>
        </p:txBody>
      </p:sp>
      <p:sp>
        <p:nvSpPr>
          <p:cNvPr id="40" name="文本框 39">
            <a:extLst>
              <a:ext uri="{FF2B5EF4-FFF2-40B4-BE49-F238E27FC236}">
                <a16:creationId xmlns:a16="http://schemas.microsoft.com/office/drawing/2014/main" id="{CB5DE986-83E2-8C19-E09A-27458D5080C4}"/>
              </a:ext>
            </a:extLst>
          </p:cNvPr>
          <p:cNvSpPr txBox="1"/>
          <p:nvPr/>
        </p:nvSpPr>
        <p:spPr>
          <a:xfrm>
            <a:off x="760016" y="1225730"/>
            <a:ext cx="508473" cy="276999"/>
          </a:xfrm>
          <a:prstGeom prst="rect">
            <a:avLst/>
          </a:prstGeom>
          <a:noFill/>
        </p:spPr>
        <p:txBody>
          <a:bodyPr wrap="square" rtlCol="0">
            <a:spAutoFit/>
          </a:bodyPr>
          <a:lstStyle/>
          <a:p>
            <a:r>
              <a:rPr lang="zh-CN" altLang="en-US" sz="1200" b="0" i="1" dirty="0">
                <a:solidFill>
                  <a:srgbClr val="333333"/>
                </a:solidFill>
                <a:effectLst/>
                <a:latin typeface="Microsoft Yahei" panose="020B0503020204020204" pitchFamily="34" charset="-122"/>
                <a:ea typeface="Microsoft Yahei" panose="020B0503020204020204" pitchFamily="34" charset="-122"/>
              </a:rPr>
              <a:t>∠</a:t>
            </a:r>
            <a:r>
              <a:rPr lang="en-US" altLang="zh-CN" sz="1200" b="0" i="1" dirty="0">
                <a:solidFill>
                  <a:srgbClr val="333333"/>
                </a:solidFill>
                <a:effectLst/>
                <a:latin typeface="Microsoft Yahei" panose="020B0503020204020204" pitchFamily="34" charset="-122"/>
                <a:ea typeface="Microsoft Yahei" panose="020B0503020204020204" pitchFamily="34" charset="-122"/>
              </a:rPr>
              <a:t>A</a:t>
            </a:r>
            <a:endParaRPr lang="zh-CN" altLang="en-US" sz="1200" b="0" i="1" dirty="0">
              <a:solidFill>
                <a:srgbClr val="333333"/>
              </a:solidFill>
              <a:effectLst/>
              <a:latin typeface="Microsoft Yahei" panose="020B0503020204020204" pitchFamily="34" charset="-122"/>
              <a:ea typeface="Microsoft Yahei" panose="020B0503020204020204" pitchFamily="34" charset="-122"/>
            </a:endParaRPr>
          </a:p>
        </p:txBody>
      </p:sp>
      <p:sp>
        <p:nvSpPr>
          <p:cNvPr id="41" name="文本框 40">
            <a:extLst>
              <a:ext uri="{FF2B5EF4-FFF2-40B4-BE49-F238E27FC236}">
                <a16:creationId xmlns:a16="http://schemas.microsoft.com/office/drawing/2014/main" id="{260F12F4-5AA6-11C1-A9F1-A1AB154BF36B}"/>
              </a:ext>
            </a:extLst>
          </p:cNvPr>
          <p:cNvSpPr txBox="1"/>
          <p:nvPr/>
        </p:nvSpPr>
        <p:spPr>
          <a:xfrm>
            <a:off x="1077556" y="1507686"/>
            <a:ext cx="508473" cy="276999"/>
          </a:xfrm>
          <a:prstGeom prst="rect">
            <a:avLst/>
          </a:prstGeom>
          <a:noFill/>
        </p:spPr>
        <p:txBody>
          <a:bodyPr wrap="square" rtlCol="0">
            <a:spAutoFit/>
          </a:bodyPr>
          <a:lstStyle/>
          <a:p>
            <a:r>
              <a:rPr lang="zh-CN" altLang="en-US" sz="1200" b="0" i="1" dirty="0">
                <a:solidFill>
                  <a:srgbClr val="333333"/>
                </a:solidFill>
                <a:effectLst/>
                <a:latin typeface="Microsoft Yahei" panose="020B0503020204020204" pitchFamily="34" charset="-122"/>
                <a:ea typeface="Microsoft Yahei" panose="020B0503020204020204" pitchFamily="34" charset="-122"/>
              </a:rPr>
              <a:t>∠</a:t>
            </a:r>
            <a:r>
              <a:rPr lang="en-US" altLang="zh-CN" sz="1200" i="1" dirty="0">
                <a:solidFill>
                  <a:srgbClr val="333333"/>
                </a:solidFill>
                <a:latin typeface="Microsoft Yahei" panose="020B0503020204020204" pitchFamily="34" charset="-122"/>
                <a:ea typeface="Microsoft Yahei" panose="020B0503020204020204" pitchFamily="34" charset="-122"/>
              </a:rPr>
              <a:t>C</a:t>
            </a:r>
            <a:endParaRPr lang="zh-CN" altLang="en-US" sz="1200" b="0" i="1" dirty="0">
              <a:solidFill>
                <a:srgbClr val="333333"/>
              </a:solidFill>
              <a:effectLst/>
              <a:latin typeface="Microsoft Yahei" panose="020B0503020204020204" pitchFamily="34" charset="-122"/>
              <a:ea typeface="Microsoft Yahei" panose="020B0503020204020204" pitchFamily="34" charset="-122"/>
            </a:endParaRPr>
          </a:p>
        </p:txBody>
      </p:sp>
      <p:sp>
        <p:nvSpPr>
          <p:cNvPr id="42" name="文本框 41">
            <a:extLst>
              <a:ext uri="{FF2B5EF4-FFF2-40B4-BE49-F238E27FC236}">
                <a16:creationId xmlns:a16="http://schemas.microsoft.com/office/drawing/2014/main" id="{E3DE23B5-4330-B1AA-33C2-7960D75C9D52}"/>
              </a:ext>
            </a:extLst>
          </p:cNvPr>
          <p:cNvSpPr txBox="1"/>
          <p:nvPr/>
        </p:nvSpPr>
        <p:spPr>
          <a:xfrm>
            <a:off x="751895" y="2025591"/>
            <a:ext cx="508473" cy="276999"/>
          </a:xfrm>
          <a:prstGeom prst="rect">
            <a:avLst/>
          </a:prstGeom>
          <a:noFill/>
        </p:spPr>
        <p:txBody>
          <a:bodyPr wrap="square" rtlCol="0">
            <a:spAutoFit/>
          </a:bodyPr>
          <a:lstStyle/>
          <a:p>
            <a:r>
              <a:rPr lang="zh-CN" altLang="en-US" sz="1200" b="0" i="1" dirty="0">
                <a:solidFill>
                  <a:srgbClr val="333333"/>
                </a:solidFill>
                <a:effectLst/>
                <a:latin typeface="Microsoft Yahei" panose="020B0503020204020204" pitchFamily="34" charset="-122"/>
                <a:ea typeface="Microsoft Yahei" panose="020B0503020204020204" pitchFamily="34" charset="-122"/>
              </a:rPr>
              <a:t>∠</a:t>
            </a:r>
            <a:r>
              <a:rPr lang="en-US" altLang="zh-CN" sz="1200" b="0" i="1" dirty="0">
                <a:solidFill>
                  <a:srgbClr val="333333"/>
                </a:solidFill>
                <a:effectLst/>
                <a:latin typeface="Microsoft Yahei" panose="020B0503020204020204" pitchFamily="34" charset="-122"/>
                <a:ea typeface="Microsoft Yahei" panose="020B0503020204020204" pitchFamily="34" charset="-122"/>
              </a:rPr>
              <a:t>B</a:t>
            </a:r>
            <a:endParaRPr lang="zh-CN" altLang="en-US" sz="1200" b="0" i="1" dirty="0">
              <a:solidFill>
                <a:srgbClr val="333333"/>
              </a:solidFill>
              <a:effectLst/>
              <a:latin typeface="Microsoft Yahei" panose="020B0503020204020204" pitchFamily="34" charset="-122"/>
              <a:ea typeface="Microsoft Yahei" panose="020B0503020204020204" pitchFamily="34" charset="-122"/>
            </a:endParaRP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AD4C6850-AA0E-C417-A4F8-B1EF6E3EEC60}"/>
                  </a:ext>
                </a:extLst>
              </p:cNvPr>
              <p:cNvSpPr txBox="1"/>
              <p:nvPr/>
            </p:nvSpPr>
            <p:spPr>
              <a:xfrm>
                <a:off x="4495800" y="2362200"/>
                <a:ext cx="44986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𝑆</m:t>
                          </m:r>
                        </m:sub>
                      </m:sSub>
                    </m:oMath>
                  </m:oMathPara>
                </a14:m>
                <a:endParaRPr lang="zh-CN" altLang="en-US" dirty="0"/>
              </a:p>
            </p:txBody>
          </p:sp>
        </mc:Choice>
        <mc:Fallback>
          <p:sp>
            <p:nvSpPr>
              <p:cNvPr id="2" name="文本框 1">
                <a:extLst>
                  <a:ext uri="{FF2B5EF4-FFF2-40B4-BE49-F238E27FC236}">
                    <a16:creationId xmlns:a16="http://schemas.microsoft.com/office/drawing/2014/main" id="{AD4C6850-AA0E-C417-A4F8-B1EF6E3EEC60}"/>
                  </a:ext>
                </a:extLst>
              </p:cNvPr>
              <p:cNvSpPr txBox="1">
                <a:spLocks noRot="1" noChangeAspect="1" noMove="1" noResize="1" noEditPoints="1" noAdjustHandles="1" noChangeArrowheads="1" noChangeShapeType="1" noTextEdit="1"/>
              </p:cNvSpPr>
              <p:nvPr/>
            </p:nvSpPr>
            <p:spPr>
              <a:xfrm>
                <a:off x="4495800" y="2362200"/>
                <a:ext cx="449867" cy="369332"/>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2967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8D8D8">
            <a:alpha val="50000"/>
          </a:srgbClr>
        </a:solidFill>
        <a:effectLst/>
      </p:bgPr>
    </p:bg>
    <p:spTree>
      <p:nvGrpSpPr>
        <p:cNvPr id="1" name=""/>
        <p:cNvGrpSpPr/>
        <p:nvPr/>
      </p:nvGrpSpPr>
      <p:grpSpPr>
        <a:xfrm>
          <a:off x="0" y="0"/>
          <a:ext cx="0" cy="0"/>
          <a:chOff x="0" y="0"/>
          <a:chExt cx="0" cy="0"/>
        </a:xfrm>
      </p:grpSpPr>
      <p:sp>
        <p:nvSpPr>
          <p:cNvPr id="2" name="AutoShape 2"/>
          <p:cNvSpPr/>
          <p:nvPr/>
        </p:nvSpPr>
        <p:spPr>
          <a:xfrm>
            <a:off x="-7144" y="5747"/>
            <a:ext cx="12192000" cy="6858000"/>
          </a:xfrm>
          <a:prstGeom prst="rect">
            <a:avLst/>
          </a:prstGeom>
          <a:blipFill dpi="0" rotWithShape="1">
            <a:blip r:embed="rId2">
              <a:alphaModFix amt="50000"/>
            </a:blip>
            <a:tile tx="0" ty="0" sx="100000" sy="100000"/>
          </a:blipFill>
          <a:ln/>
        </p:spPr>
        <p:txBody>
          <a:bodyPr/>
          <a:lstStyle/>
          <a:p>
            <a:endParaRPr lang="zh-CN" altLang="en-US"/>
          </a:p>
        </p:txBody>
      </p:sp>
      <p:grpSp>
        <p:nvGrpSpPr>
          <p:cNvPr id="3" name="Group 3"/>
          <p:cNvGrpSpPr/>
          <p:nvPr/>
        </p:nvGrpSpPr>
        <p:grpSpPr>
          <a:xfrm>
            <a:off x="6502432" y="-2847022"/>
            <a:ext cx="5696808" cy="5694140"/>
            <a:chOff x="6502432" y="-2847022"/>
            <a:chExt cx="5696808" cy="5694140"/>
          </a:xfrm>
        </p:grpSpPr>
        <p:sp>
          <p:nvSpPr>
            <p:cNvPr id="4" name="Freeform 4"/>
            <p:cNvSpPr/>
            <p:nvPr/>
          </p:nvSpPr>
          <p:spPr>
            <a:xfrm>
              <a:off x="9504426" y="-2558224"/>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 name="Freeform 5"/>
            <p:cNvSpPr/>
            <p:nvPr/>
          </p:nvSpPr>
          <p:spPr>
            <a:xfrm>
              <a:off x="9949624" y="-2438971"/>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 name="Freeform 6"/>
            <p:cNvSpPr/>
            <p:nvPr/>
          </p:nvSpPr>
          <p:spPr>
            <a:xfrm>
              <a:off x="10466260" y="-214493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7" name="Freeform 7"/>
            <p:cNvSpPr/>
            <p:nvPr/>
          </p:nvSpPr>
          <p:spPr>
            <a:xfrm>
              <a:off x="10842593" y="-1930241"/>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8" name="Freeform 8"/>
            <p:cNvSpPr/>
            <p:nvPr/>
          </p:nvSpPr>
          <p:spPr>
            <a:xfrm>
              <a:off x="11017472" y="-1498378"/>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9" name="Freeform 9"/>
            <p:cNvSpPr/>
            <p:nvPr/>
          </p:nvSpPr>
          <p:spPr>
            <a:xfrm>
              <a:off x="11269123" y="-93926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0" name="Freeform 10"/>
            <p:cNvSpPr/>
            <p:nvPr/>
          </p:nvSpPr>
          <p:spPr>
            <a:xfrm>
              <a:off x="11401616" y="-298132"/>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1" name="Freeform 11"/>
            <p:cNvSpPr/>
            <p:nvPr/>
          </p:nvSpPr>
          <p:spPr>
            <a:xfrm>
              <a:off x="11383041" y="160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2" name="Freeform 12"/>
            <p:cNvSpPr/>
            <p:nvPr/>
          </p:nvSpPr>
          <p:spPr>
            <a:xfrm>
              <a:off x="11274457" y="536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3" name="Freeform 13"/>
            <p:cNvSpPr/>
            <p:nvPr/>
          </p:nvSpPr>
          <p:spPr>
            <a:xfrm>
              <a:off x="11049191" y="989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4" name="Freeform 14"/>
            <p:cNvSpPr/>
            <p:nvPr/>
          </p:nvSpPr>
          <p:spPr>
            <a:xfrm>
              <a:off x="6796468" y="-10468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5" name="Freeform 15"/>
            <p:cNvSpPr/>
            <p:nvPr/>
          </p:nvSpPr>
          <p:spPr>
            <a:xfrm>
              <a:off x="6804470" y="-801529"/>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6" name="Freeform 16"/>
            <p:cNvSpPr/>
            <p:nvPr/>
          </p:nvSpPr>
          <p:spPr>
            <a:xfrm>
              <a:off x="6984682" y="-1251966"/>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7" name="Freeform 17"/>
            <p:cNvSpPr/>
            <p:nvPr/>
          </p:nvSpPr>
          <p:spPr>
            <a:xfrm>
              <a:off x="7199281" y="-179251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8" name="Freeform 18"/>
            <p:cNvSpPr/>
            <p:nvPr/>
          </p:nvSpPr>
          <p:spPr>
            <a:xfrm>
              <a:off x="7694771" y="-2163413"/>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9" name="Freeform 19"/>
            <p:cNvSpPr/>
            <p:nvPr/>
          </p:nvSpPr>
          <p:spPr>
            <a:xfrm>
              <a:off x="8211408" y="-2478786"/>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0" name="Freeform 20"/>
            <p:cNvSpPr/>
            <p:nvPr/>
          </p:nvSpPr>
          <p:spPr>
            <a:xfrm>
              <a:off x="6502432" y="-2847022"/>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1" name="Freeform 21"/>
            <p:cNvSpPr/>
            <p:nvPr/>
          </p:nvSpPr>
          <p:spPr>
            <a:xfrm>
              <a:off x="8839391" y="202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2" name="Freeform 22"/>
            <p:cNvSpPr/>
            <p:nvPr/>
          </p:nvSpPr>
          <p:spPr>
            <a:xfrm>
              <a:off x="8688419" y="549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3" name="Freeform 23"/>
            <p:cNvSpPr/>
            <p:nvPr/>
          </p:nvSpPr>
          <p:spPr>
            <a:xfrm>
              <a:off x="7620571" y="-1736884"/>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4" name="Freeform 24"/>
            <p:cNvSpPr/>
            <p:nvPr/>
          </p:nvSpPr>
          <p:spPr>
            <a:xfrm>
              <a:off x="10095357" y="-820102"/>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5" name="Freeform 25"/>
            <p:cNvSpPr/>
            <p:nvPr/>
          </p:nvSpPr>
          <p:spPr>
            <a:xfrm>
              <a:off x="9787985" y="-806863"/>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grpSp>
        <p:nvGrpSpPr>
          <p:cNvPr id="26" name="Group 26"/>
          <p:cNvGrpSpPr/>
          <p:nvPr/>
        </p:nvGrpSpPr>
        <p:grpSpPr>
          <a:xfrm>
            <a:off x="-7144" y="4010978"/>
            <a:ext cx="5696808" cy="5694140"/>
            <a:chOff x="-7144" y="4010978"/>
            <a:chExt cx="5696808" cy="5694140"/>
          </a:xfrm>
        </p:grpSpPr>
        <p:sp>
          <p:nvSpPr>
            <p:cNvPr id="27" name="Freeform 27"/>
            <p:cNvSpPr/>
            <p:nvPr/>
          </p:nvSpPr>
          <p:spPr>
            <a:xfrm>
              <a:off x="4759547" y="591874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8" name="Freeform 28"/>
            <p:cNvSpPr/>
            <p:nvPr/>
          </p:nvSpPr>
          <p:spPr>
            <a:xfrm>
              <a:off x="4892040" y="6559868"/>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9" name="Freeform 29"/>
            <p:cNvSpPr/>
            <p:nvPr/>
          </p:nvSpPr>
          <p:spPr>
            <a:xfrm>
              <a:off x="4873466" y="7018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0" name="Freeform 30"/>
            <p:cNvSpPr/>
            <p:nvPr/>
          </p:nvSpPr>
          <p:spPr>
            <a:xfrm>
              <a:off x="4764881" y="7394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1" name="Freeform 31"/>
            <p:cNvSpPr/>
            <p:nvPr/>
          </p:nvSpPr>
          <p:spPr>
            <a:xfrm>
              <a:off x="4539615" y="7847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2" name="Freeform 32"/>
            <p:cNvSpPr/>
            <p:nvPr/>
          </p:nvSpPr>
          <p:spPr>
            <a:xfrm>
              <a:off x="639318" y="7876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3" name="Freeform 33"/>
            <p:cNvSpPr/>
            <p:nvPr/>
          </p:nvSpPr>
          <p:spPr>
            <a:xfrm>
              <a:off x="342614" y="7270052"/>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4" name="Freeform 34"/>
            <p:cNvSpPr/>
            <p:nvPr/>
          </p:nvSpPr>
          <p:spPr>
            <a:xfrm>
              <a:off x="286893" y="675332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5" name="Freeform 35"/>
            <p:cNvSpPr/>
            <p:nvPr/>
          </p:nvSpPr>
          <p:spPr>
            <a:xfrm>
              <a:off x="294894" y="6056471"/>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6" name="Freeform 36"/>
            <p:cNvSpPr/>
            <p:nvPr/>
          </p:nvSpPr>
          <p:spPr>
            <a:xfrm>
              <a:off x="475012" y="5606034"/>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7" name="Freeform 37"/>
            <p:cNvSpPr/>
            <p:nvPr/>
          </p:nvSpPr>
          <p:spPr>
            <a:xfrm>
              <a:off x="689705" y="506549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8" name="AutoShape 38"/>
            <p:cNvSpPr/>
            <p:nvPr/>
          </p:nvSpPr>
          <p:spPr>
            <a:xfrm>
              <a:off x="1505807"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9" name="AutoShape 39"/>
            <p:cNvSpPr/>
            <p:nvPr/>
          </p:nvSpPr>
          <p:spPr>
            <a:xfrm>
              <a:off x="4036219"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0" name="Freeform 40"/>
            <p:cNvSpPr/>
            <p:nvPr/>
          </p:nvSpPr>
          <p:spPr>
            <a:xfrm>
              <a:off x="1876711" y="8793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1" name="Freeform 41"/>
            <p:cNvSpPr/>
            <p:nvPr/>
          </p:nvSpPr>
          <p:spPr>
            <a:xfrm>
              <a:off x="2385441" y="8875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2" name="Freeform 42"/>
            <p:cNvSpPr/>
            <p:nvPr/>
          </p:nvSpPr>
          <p:spPr>
            <a:xfrm>
              <a:off x="2888932" y="8889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3" name="Freeform 43"/>
            <p:cNvSpPr/>
            <p:nvPr/>
          </p:nvSpPr>
          <p:spPr>
            <a:xfrm>
              <a:off x="3352610" y="8793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4" name="Freeform 44"/>
            <p:cNvSpPr/>
            <p:nvPr/>
          </p:nvSpPr>
          <p:spPr>
            <a:xfrm>
              <a:off x="-7144" y="4010978"/>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5" name="Freeform 45"/>
            <p:cNvSpPr/>
            <p:nvPr/>
          </p:nvSpPr>
          <p:spPr>
            <a:xfrm>
              <a:off x="2329815" y="7060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6" name="Freeform 46"/>
            <p:cNvSpPr/>
            <p:nvPr/>
          </p:nvSpPr>
          <p:spPr>
            <a:xfrm>
              <a:off x="2178749" y="7407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7" name="Freeform 47"/>
            <p:cNvSpPr/>
            <p:nvPr/>
          </p:nvSpPr>
          <p:spPr>
            <a:xfrm>
              <a:off x="1110996" y="5121116"/>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8" name="Freeform 48"/>
            <p:cNvSpPr/>
            <p:nvPr/>
          </p:nvSpPr>
          <p:spPr>
            <a:xfrm>
              <a:off x="3585781" y="6037898"/>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9" name="Freeform 49"/>
            <p:cNvSpPr/>
            <p:nvPr/>
          </p:nvSpPr>
          <p:spPr>
            <a:xfrm>
              <a:off x="3278410" y="6051137"/>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cxnSp>
        <p:nvCxnSpPr>
          <p:cNvPr id="50" name="Connector 50"/>
          <p:cNvCxnSpPr/>
          <p:nvPr/>
        </p:nvCxnSpPr>
        <p:spPr>
          <a:xfrm>
            <a:off x="404502" y="788535"/>
            <a:ext cx="7200000" cy="0"/>
          </a:xfrm>
          <a:prstGeom prst="line">
            <a:avLst/>
          </a:prstGeom>
          <a:ln w="57150">
            <a:gradFill>
              <a:gsLst>
                <a:gs pos="0">
                  <a:srgbClr val="B60D4D">
                    <a:alpha val="100000"/>
                  </a:srgbClr>
                </a:gs>
                <a:gs pos="100000">
                  <a:srgbClr val="B60D4D">
                    <a:alpha val="0"/>
                  </a:srgbClr>
                </a:gs>
              </a:gsLst>
              <a:lin ang="0"/>
            </a:gradFill>
            <a:prstDash val="solid"/>
            <a:headEnd type="none"/>
            <a:tailEnd type="none"/>
          </a:ln>
        </p:spPr>
      </p:cxnSp>
      <p:pic>
        <p:nvPicPr>
          <p:cNvPr id="51" name="Picture 51"/>
          <p:cNvPicPr>
            <a:picLocks noChangeAspect="1"/>
          </p:cNvPicPr>
          <p:nvPr/>
        </p:nvPicPr>
        <p:blipFill>
          <a:blip r:embed="rId3"/>
          <a:srcRect l="18728" t="13664" r="20195" b="6852"/>
          <a:stretch>
            <a:fillRect/>
          </a:stretch>
        </p:blipFill>
        <p:spPr>
          <a:xfrm>
            <a:off x="11201759" y="0"/>
            <a:ext cx="990240" cy="981777"/>
          </a:xfrm>
          <a:prstGeom prst="rect">
            <a:avLst/>
          </a:prstGeom>
          <a:noFill/>
        </p:spPr>
      </p:pic>
      <p:sp>
        <p:nvSpPr>
          <p:cNvPr id="61" name="TextBox 61"/>
          <p:cNvSpPr txBox="1"/>
          <p:nvPr/>
        </p:nvSpPr>
        <p:spPr>
          <a:xfrm>
            <a:off x="522176" y="1077334"/>
            <a:ext cx="9572911" cy="3404775"/>
          </a:xfrm>
          <a:prstGeom prst="rect">
            <a:avLst/>
          </a:prstGeom>
          <a:noFill/>
          <a:ln/>
        </p:spPr>
        <p:txBody>
          <a:bodyPr vert="horz" wrap="square" lIns="91440" tIns="45720" rIns="91440" bIns="45720" rtlCol="0" anchor="t" anchorCtr="0">
            <a:normAutofit/>
          </a:bodyPr>
          <a:lstStyle/>
          <a:p>
            <a:pPr algn="l">
              <a:lnSpc>
                <a:spcPct val="80000"/>
              </a:lnSpc>
              <a:spcBef>
                <a:spcPct val="0"/>
              </a:spcBef>
            </a:pPr>
            <a:r>
              <a:rPr lang="en-US" altLang="zh-CN" sz="2800" b="1" kern="100" dirty="0">
                <a:effectLst/>
                <a:latin typeface="Times New Roman" panose="02020603050405020304" pitchFamily="18" charset="0"/>
                <a:ea typeface="宋体" panose="02010600030101010101" pitchFamily="2" charset="-122"/>
              </a:rPr>
              <a:t> </a:t>
            </a:r>
            <a:r>
              <a:rPr lang="zh-CN"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人脸识别（</a:t>
            </a:r>
            <a:r>
              <a:rPr lang="en-US" altLang="zh-CN" sz="2800" kern="100" dirty="0">
                <a:effectLst/>
                <a:latin typeface="Times New Roman" panose="02020603050405020304" pitchFamily="18" charset="0"/>
                <a:ea typeface="宋体" panose="02010600030101010101" pitchFamily="2" charset="-122"/>
              </a:rPr>
              <a:t>Face Recognition</a:t>
            </a:r>
            <a:r>
              <a:rPr lang="zh-CN"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是一种生物特征识别技术，它通过比较和分析人脸的物理特性来验证或识别个人身份。该技术基于人的面部特征信息进行模式匹配，可以应用于安全系统、社交媒体、移动设备解锁、支付验证、视频监控等多种场景。由于人脸图像通常包含大量冗余信息，直接进行识别往往效率低下且容易受噪声影响。因此，特征提取成为人脸识别中的一个关键步骤。</a:t>
            </a:r>
            <a:endParaRPr lang="en-US" sz="2800" b="1" dirty="0">
              <a:solidFill>
                <a:srgbClr val="404040">
                  <a:alpha val="100000"/>
                </a:srgbClr>
              </a:solidFill>
              <a:latin typeface="微软雅黑"/>
              <a:ea typeface="微软雅黑"/>
              <a:cs typeface="微软雅黑"/>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8D8D8">
            <a:alpha val="50000"/>
          </a:srgbClr>
        </a:solidFill>
        <a:effectLst/>
      </p:bgPr>
    </p:bg>
    <p:spTree>
      <p:nvGrpSpPr>
        <p:cNvPr id="1" name=""/>
        <p:cNvGrpSpPr/>
        <p:nvPr/>
      </p:nvGrpSpPr>
      <p:grpSpPr>
        <a:xfrm>
          <a:off x="0" y="0"/>
          <a:ext cx="0" cy="0"/>
          <a:chOff x="0" y="0"/>
          <a:chExt cx="0" cy="0"/>
        </a:xfrm>
      </p:grpSpPr>
      <p:sp>
        <p:nvSpPr>
          <p:cNvPr id="2" name="AutoShape 2"/>
          <p:cNvSpPr/>
          <p:nvPr/>
        </p:nvSpPr>
        <p:spPr>
          <a:xfrm>
            <a:off x="-14384" y="0"/>
            <a:ext cx="12192000" cy="6858000"/>
          </a:xfrm>
          <a:prstGeom prst="rect">
            <a:avLst/>
          </a:prstGeom>
          <a:blipFill dpi="0" rotWithShape="1">
            <a:blip r:embed="rId2">
              <a:alphaModFix amt="50000"/>
            </a:blip>
            <a:tile tx="0" ty="0" sx="100000" sy="100000"/>
          </a:blipFill>
          <a:ln/>
        </p:spPr>
        <p:txBody>
          <a:bodyPr/>
          <a:lstStyle/>
          <a:p>
            <a:endParaRPr lang="zh-CN" altLang="en-US"/>
          </a:p>
        </p:txBody>
      </p:sp>
      <p:grpSp>
        <p:nvGrpSpPr>
          <p:cNvPr id="3" name="Group 3"/>
          <p:cNvGrpSpPr/>
          <p:nvPr/>
        </p:nvGrpSpPr>
        <p:grpSpPr>
          <a:xfrm>
            <a:off x="6502432" y="-2847022"/>
            <a:ext cx="5696808" cy="5694140"/>
            <a:chOff x="6502432" y="-2847022"/>
            <a:chExt cx="5696808" cy="5694140"/>
          </a:xfr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p:grpSpPr>
        <p:sp>
          <p:nvSpPr>
            <p:cNvPr id="4" name="Freeform 4"/>
            <p:cNvSpPr/>
            <p:nvPr/>
          </p:nvSpPr>
          <p:spPr>
            <a:xfrm>
              <a:off x="9504426" y="-2558224"/>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 name="Freeform 5"/>
            <p:cNvSpPr/>
            <p:nvPr/>
          </p:nvSpPr>
          <p:spPr>
            <a:xfrm>
              <a:off x="9949624" y="-2438971"/>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 name="Freeform 6"/>
            <p:cNvSpPr/>
            <p:nvPr/>
          </p:nvSpPr>
          <p:spPr>
            <a:xfrm>
              <a:off x="10466260" y="-214493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7" name="Freeform 7"/>
            <p:cNvSpPr/>
            <p:nvPr/>
          </p:nvSpPr>
          <p:spPr>
            <a:xfrm>
              <a:off x="10842593" y="-1930241"/>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8" name="Freeform 8"/>
            <p:cNvSpPr/>
            <p:nvPr/>
          </p:nvSpPr>
          <p:spPr>
            <a:xfrm>
              <a:off x="11017472" y="-1498378"/>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9" name="Freeform 9"/>
            <p:cNvSpPr/>
            <p:nvPr/>
          </p:nvSpPr>
          <p:spPr>
            <a:xfrm>
              <a:off x="11269123" y="-93926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0" name="Freeform 10"/>
            <p:cNvSpPr/>
            <p:nvPr/>
          </p:nvSpPr>
          <p:spPr>
            <a:xfrm>
              <a:off x="11401616" y="-298132"/>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1" name="Freeform 11"/>
            <p:cNvSpPr/>
            <p:nvPr/>
          </p:nvSpPr>
          <p:spPr>
            <a:xfrm>
              <a:off x="11383041" y="160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2" name="Freeform 12"/>
            <p:cNvSpPr/>
            <p:nvPr/>
          </p:nvSpPr>
          <p:spPr>
            <a:xfrm>
              <a:off x="11274457" y="536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3" name="Freeform 13"/>
            <p:cNvSpPr/>
            <p:nvPr/>
          </p:nvSpPr>
          <p:spPr>
            <a:xfrm>
              <a:off x="11049191" y="989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4" name="Freeform 14"/>
            <p:cNvSpPr/>
            <p:nvPr/>
          </p:nvSpPr>
          <p:spPr>
            <a:xfrm>
              <a:off x="7148893" y="1018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5" name="Freeform 15"/>
            <p:cNvSpPr/>
            <p:nvPr/>
          </p:nvSpPr>
          <p:spPr>
            <a:xfrm>
              <a:off x="6852190" y="412051"/>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6" name="Freeform 16"/>
            <p:cNvSpPr/>
            <p:nvPr/>
          </p:nvSpPr>
          <p:spPr>
            <a:xfrm>
              <a:off x="6796468" y="-10468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7" name="Freeform 17"/>
            <p:cNvSpPr/>
            <p:nvPr/>
          </p:nvSpPr>
          <p:spPr>
            <a:xfrm>
              <a:off x="6804470" y="-801529"/>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8" name="Freeform 18"/>
            <p:cNvSpPr/>
            <p:nvPr/>
          </p:nvSpPr>
          <p:spPr>
            <a:xfrm>
              <a:off x="6984682" y="-1251966"/>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9" name="Freeform 19"/>
            <p:cNvSpPr/>
            <p:nvPr/>
          </p:nvSpPr>
          <p:spPr>
            <a:xfrm>
              <a:off x="7199281" y="-179251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0" name="Freeform 20"/>
            <p:cNvSpPr/>
            <p:nvPr/>
          </p:nvSpPr>
          <p:spPr>
            <a:xfrm>
              <a:off x="7694771" y="-2163413"/>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1" name="Freeform 21"/>
            <p:cNvSpPr/>
            <p:nvPr/>
          </p:nvSpPr>
          <p:spPr>
            <a:xfrm>
              <a:off x="8211408" y="-2478786"/>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2" name="AutoShape 22"/>
            <p:cNvSpPr/>
            <p:nvPr/>
          </p:nvSpPr>
          <p:spPr>
            <a:xfrm>
              <a:off x="8015383" y="1898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3" name="AutoShape 23"/>
            <p:cNvSpPr/>
            <p:nvPr/>
          </p:nvSpPr>
          <p:spPr>
            <a:xfrm>
              <a:off x="10545795" y="1898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4" name="Freeform 24"/>
            <p:cNvSpPr/>
            <p:nvPr/>
          </p:nvSpPr>
          <p:spPr>
            <a:xfrm>
              <a:off x="8386286" y="1935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5" name="Freeform 25"/>
            <p:cNvSpPr/>
            <p:nvPr/>
          </p:nvSpPr>
          <p:spPr>
            <a:xfrm>
              <a:off x="8895016" y="2017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6" name="Freeform 26"/>
            <p:cNvSpPr/>
            <p:nvPr/>
          </p:nvSpPr>
          <p:spPr>
            <a:xfrm>
              <a:off x="9398508" y="2031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7" name="Freeform 27"/>
            <p:cNvSpPr/>
            <p:nvPr/>
          </p:nvSpPr>
          <p:spPr>
            <a:xfrm>
              <a:off x="9862185" y="1935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8" name="Freeform 28"/>
            <p:cNvSpPr/>
            <p:nvPr/>
          </p:nvSpPr>
          <p:spPr>
            <a:xfrm>
              <a:off x="6502432" y="-2847022"/>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9" name="Freeform 29"/>
            <p:cNvSpPr/>
            <p:nvPr/>
          </p:nvSpPr>
          <p:spPr>
            <a:xfrm>
              <a:off x="8839391" y="202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0" name="Freeform 30"/>
            <p:cNvSpPr/>
            <p:nvPr/>
          </p:nvSpPr>
          <p:spPr>
            <a:xfrm>
              <a:off x="8688419" y="549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1" name="Freeform 31"/>
            <p:cNvSpPr/>
            <p:nvPr/>
          </p:nvSpPr>
          <p:spPr>
            <a:xfrm>
              <a:off x="7620571" y="-1736884"/>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2" name="Freeform 32"/>
            <p:cNvSpPr/>
            <p:nvPr/>
          </p:nvSpPr>
          <p:spPr>
            <a:xfrm>
              <a:off x="10095357" y="-820102"/>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3" name="Freeform 33"/>
            <p:cNvSpPr/>
            <p:nvPr/>
          </p:nvSpPr>
          <p:spPr>
            <a:xfrm>
              <a:off x="9787985" y="-806863"/>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grpSp>
        <p:nvGrpSpPr>
          <p:cNvPr id="34" name="Group 34"/>
          <p:cNvGrpSpPr/>
          <p:nvPr/>
        </p:nvGrpSpPr>
        <p:grpSpPr>
          <a:xfrm>
            <a:off x="-7144" y="4010978"/>
            <a:ext cx="5696808" cy="5694140"/>
            <a:chOff x="-7144" y="4010978"/>
            <a:chExt cx="5696808" cy="5694140"/>
          </a:xfr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p:grpSpPr>
        <p:sp>
          <p:nvSpPr>
            <p:cNvPr id="35" name="Freeform 35"/>
            <p:cNvSpPr/>
            <p:nvPr/>
          </p:nvSpPr>
          <p:spPr>
            <a:xfrm>
              <a:off x="2994851" y="4299776"/>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6" name="Freeform 36"/>
            <p:cNvSpPr/>
            <p:nvPr/>
          </p:nvSpPr>
          <p:spPr>
            <a:xfrm>
              <a:off x="3440049" y="4419029"/>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7" name="Freeform 37"/>
            <p:cNvSpPr/>
            <p:nvPr/>
          </p:nvSpPr>
          <p:spPr>
            <a:xfrm>
              <a:off x="3956685" y="471306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8" name="Freeform 38"/>
            <p:cNvSpPr/>
            <p:nvPr/>
          </p:nvSpPr>
          <p:spPr>
            <a:xfrm>
              <a:off x="4332922" y="4927759"/>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9" name="Freeform 39"/>
            <p:cNvSpPr/>
            <p:nvPr/>
          </p:nvSpPr>
          <p:spPr>
            <a:xfrm>
              <a:off x="4507802" y="5359622"/>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0" name="Freeform 40"/>
            <p:cNvSpPr/>
            <p:nvPr/>
          </p:nvSpPr>
          <p:spPr>
            <a:xfrm>
              <a:off x="4759547" y="591874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1" name="Freeform 41"/>
            <p:cNvSpPr/>
            <p:nvPr/>
          </p:nvSpPr>
          <p:spPr>
            <a:xfrm>
              <a:off x="4892040" y="6559868"/>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2" name="Freeform 42"/>
            <p:cNvSpPr/>
            <p:nvPr/>
          </p:nvSpPr>
          <p:spPr>
            <a:xfrm>
              <a:off x="4873466" y="7018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3" name="Freeform 43"/>
            <p:cNvSpPr/>
            <p:nvPr/>
          </p:nvSpPr>
          <p:spPr>
            <a:xfrm>
              <a:off x="4764881" y="7394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4" name="Freeform 44"/>
            <p:cNvSpPr/>
            <p:nvPr/>
          </p:nvSpPr>
          <p:spPr>
            <a:xfrm>
              <a:off x="4539615" y="7847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5" name="Freeform 45"/>
            <p:cNvSpPr/>
            <p:nvPr/>
          </p:nvSpPr>
          <p:spPr>
            <a:xfrm>
              <a:off x="639318" y="7876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6" name="Freeform 46"/>
            <p:cNvSpPr/>
            <p:nvPr/>
          </p:nvSpPr>
          <p:spPr>
            <a:xfrm>
              <a:off x="342614" y="7270052"/>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7" name="Freeform 47"/>
            <p:cNvSpPr/>
            <p:nvPr/>
          </p:nvSpPr>
          <p:spPr>
            <a:xfrm>
              <a:off x="286893" y="675332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8" name="Freeform 48"/>
            <p:cNvSpPr/>
            <p:nvPr/>
          </p:nvSpPr>
          <p:spPr>
            <a:xfrm>
              <a:off x="294894" y="6056471"/>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9" name="Freeform 49"/>
            <p:cNvSpPr/>
            <p:nvPr/>
          </p:nvSpPr>
          <p:spPr>
            <a:xfrm>
              <a:off x="475012" y="5606034"/>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0" name="Freeform 50"/>
            <p:cNvSpPr/>
            <p:nvPr/>
          </p:nvSpPr>
          <p:spPr>
            <a:xfrm>
              <a:off x="689705" y="506549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1" name="Freeform 51"/>
            <p:cNvSpPr/>
            <p:nvPr/>
          </p:nvSpPr>
          <p:spPr>
            <a:xfrm>
              <a:off x="1185196" y="4694587"/>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2" name="Freeform 52"/>
            <p:cNvSpPr/>
            <p:nvPr/>
          </p:nvSpPr>
          <p:spPr>
            <a:xfrm>
              <a:off x="1701832" y="4379214"/>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3" name="AutoShape 53"/>
            <p:cNvSpPr/>
            <p:nvPr/>
          </p:nvSpPr>
          <p:spPr>
            <a:xfrm>
              <a:off x="1505807"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4" name="AutoShape 54"/>
            <p:cNvSpPr/>
            <p:nvPr/>
          </p:nvSpPr>
          <p:spPr>
            <a:xfrm>
              <a:off x="4036219"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5" name="Freeform 55"/>
            <p:cNvSpPr/>
            <p:nvPr/>
          </p:nvSpPr>
          <p:spPr>
            <a:xfrm>
              <a:off x="1876711" y="8793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6" name="Freeform 56"/>
            <p:cNvSpPr/>
            <p:nvPr/>
          </p:nvSpPr>
          <p:spPr>
            <a:xfrm>
              <a:off x="2385441" y="8875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7" name="Freeform 57"/>
            <p:cNvSpPr/>
            <p:nvPr/>
          </p:nvSpPr>
          <p:spPr>
            <a:xfrm>
              <a:off x="2888932" y="8889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8" name="Freeform 58"/>
            <p:cNvSpPr/>
            <p:nvPr/>
          </p:nvSpPr>
          <p:spPr>
            <a:xfrm>
              <a:off x="3352610" y="8793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9" name="Freeform 59"/>
            <p:cNvSpPr/>
            <p:nvPr/>
          </p:nvSpPr>
          <p:spPr>
            <a:xfrm>
              <a:off x="-7144" y="4010978"/>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0" name="Freeform 60"/>
            <p:cNvSpPr/>
            <p:nvPr/>
          </p:nvSpPr>
          <p:spPr>
            <a:xfrm>
              <a:off x="2329815" y="7060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1" name="Freeform 61"/>
            <p:cNvSpPr/>
            <p:nvPr/>
          </p:nvSpPr>
          <p:spPr>
            <a:xfrm>
              <a:off x="2178749" y="7407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2" name="Freeform 62"/>
            <p:cNvSpPr/>
            <p:nvPr/>
          </p:nvSpPr>
          <p:spPr>
            <a:xfrm>
              <a:off x="1110996" y="5121116"/>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3" name="Freeform 63"/>
            <p:cNvSpPr/>
            <p:nvPr/>
          </p:nvSpPr>
          <p:spPr>
            <a:xfrm>
              <a:off x="3585781" y="6037898"/>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4" name="Freeform 64"/>
            <p:cNvSpPr/>
            <p:nvPr/>
          </p:nvSpPr>
          <p:spPr>
            <a:xfrm>
              <a:off x="3278410" y="6051137"/>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cxnSp>
        <p:nvCxnSpPr>
          <p:cNvPr id="65" name="Connector 65"/>
          <p:cNvCxnSpPr/>
          <p:nvPr/>
        </p:nvCxnSpPr>
        <p:spPr>
          <a:xfrm>
            <a:off x="404502" y="788535"/>
            <a:ext cx="7200000" cy="0"/>
          </a:xfrm>
          <a:prstGeom prst="line">
            <a:avLst/>
          </a:prstGeom>
          <a:ln w="57150">
            <a:gradFill>
              <a:gsLst>
                <a:gs pos="0">
                  <a:srgbClr val="B60D4D">
                    <a:alpha val="100000"/>
                  </a:srgbClr>
                </a:gs>
                <a:gs pos="100000">
                  <a:srgbClr val="B60D4D">
                    <a:alpha val="0"/>
                  </a:srgbClr>
                </a:gs>
              </a:gsLst>
              <a:lin ang="0"/>
            </a:gradFill>
            <a:prstDash val="solid"/>
            <a:headEnd type="none"/>
            <a:tailEnd type="none"/>
          </a:ln>
        </p:spPr>
      </p:cxnSp>
      <p:pic>
        <p:nvPicPr>
          <p:cNvPr id="66" name="Picture 66"/>
          <p:cNvPicPr>
            <a:picLocks noChangeAspect="1"/>
          </p:cNvPicPr>
          <p:nvPr/>
        </p:nvPicPr>
        <p:blipFill>
          <a:blip r:embed="rId3"/>
          <a:srcRect l="18728" t="13664" r="20195" b="6852"/>
          <a:stretch>
            <a:fillRect/>
          </a:stretch>
        </p:blipFill>
        <p:spPr>
          <a:xfrm>
            <a:off x="11201759" y="0"/>
            <a:ext cx="990240" cy="981777"/>
          </a:xfrm>
          <a:prstGeom prst="rect">
            <a:avLst/>
          </a:prstGeom>
          <a:noFill/>
        </p:spPr>
      </p:pic>
      <p:sp>
        <p:nvSpPr>
          <p:cNvPr id="72" name="TextBox 72"/>
          <p:cNvSpPr txBox="1"/>
          <p:nvPr/>
        </p:nvSpPr>
        <p:spPr>
          <a:xfrm>
            <a:off x="328749" y="158000"/>
            <a:ext cx="8786375" cy="583565"/>
          </a:xfrm>
          <a:prstGeom prst="rect">
            <a:avLst/>
          </a:prstGeom>
          <a:noFill/>
          <a:ln/>
        </p:spPr>
        <p:txBody>
          <a:bodyPr vert="horz" wrap="square" lIns="91440" tIns="45720" rIns="91440" bIns="45720" rtlCol="0" anchor="t" anchorCtr="0">
            <a:normAutofit/>
          </a:bodyPr>
          <a:lstStyle/>
          <a:p>
            <a:pPr algn="l">
              <a:lnSpc>
                <a:spcPct val="80000"/>
              </a:lnSpc>
              <a:spcBef>
                <a:spcPct val="0"/>
              </a:spcBef>
            </a:pPr>
            <a:endParaRPr lang="en-US" sz="3200" b="1" dirty="0">
              <a:solidFill>
                <a:srgbClr val="404040">
                  <a:alpha val="100000"/>
                </a:srgbClr>
              </a:solidFill>
              <a:latin typeface="微软雅黑"/>
              <a:ea typeface="微软雅黑"/>
              <a:cs typeface="微软雅黑"/>
            </a:endParaRPr>
          </a:p>
        </p:txBody>
      </p:sp>
      <p:sp>
        <p:nvSpPr>
          <p:cNvPr id="67" name="文本框 66">
            <a:extLst>
              <a:ext uri="{FF2B5EF4-FFF2-40B4-BE49-F238E27FC236}">
                <a16:creationId xmlns:a16="http://schemas.microsoft.com/office/drawing/2014/main" id="{3D006BCA-779F-68AB-9382-5DE977A66BAE}"/>
              </a:ext>
            </a:extLst>
          </p:cNvPr>
          <p:cNvSpPr txBox="1"/>
          <p:nvPr/>
        </p:nvSpPr>
        <p:spPr>
          <a:xfrm>
            <a:off x="903637" y="2449081"/>
            <a:ext cx="2562321" cy="1323439"/>
          </a:xfrm>
          <a:prstGeom prst="rect">
            <a:avLst/>
          </a:prstGeom>
          <a:noFill/>
        </p:spPr>
        <p:txBody>
          <a:bodyPr wrap="square" rtlCol="0">
            <a:spAutoFit/>
          </a:bodyPr>
          <a:lstStyle/>
          <a:p>
            <a:r>
              <a:rPr lang="en-US" altLang="zh-CN" sz="8000" b="1" dirty="0">
                <a:latin typeface="微软雅黑" panose="020B0503020204020204" pitchFamily="34" charset="-122"/>
                <a:ea typeface="微软雅黑" panose="020B0503020204020204" pitchFamily="34" charset="-122"/>
              </a:rPr>
              <a:t>01</a:t>
            </a:r>
            <a:endParaRPr lang="zh-CN" altLang="en-US" sz="8000" b="1" dirty="0">
              <a:latin typeface="微软雅黑" panose="020B0503020204020204" pitchFamily="34" charset="-122"/>
              <a:ea typeface="微软雅黑" panose="020B0503020204020204" pitchFamily="34" charset="-122"/>
            </a:endParaRPr>
          </a:p>
        </p:txBody>
      </p:sp>
      <p:sp>
        <p:nvSpPr>
          <p:cNvPr id="68" name="文本框 67">
            <a:extLst>
              <a:ext uri="{FF2B5EF4-FFF2-40B4-BE49-F238E27FC236}">
                <a16:creationId xmlns:a16="http://schemas.microsoft.com/office/drawing/2014/main" id="{B36D74C7-0F2B-A3F0-DE8F-EF1D6B5F6EFE}"/>
              </a:ext>
            </a:extLst>
          </p:cNvPr>
          <p:cNvSpPr txBox="1"/>
          <p:nvPr/>
        </p:nvSpPr>
        <p:spPr>
          <a:xfrm>
            <a:off x="899694" y="4130135"/>
            <a:ext cx="5043906" cy="646331"/>
          </a:xfrm>
          <a:prstGeom prst="rect">
            <a:avLst/>
          </a:prstGeom>
          <a:noFill/>
        </p:spPr>
        <p:txBody>
          <a:bodyPr wrap="square" rtlCol="0">
            <a:spAutoFit/>
          </a:bodyPr>
          <a:lstStyle/>
          <a:p>
            <a:r>
              <a:rPr lang="zh-CN" altLang="en-US" sz="3600" b="1" dirty="0">
                <a:latin typeface="微软雅黑" panose="020B0503020204020204" pitchFamily="34" charset="-122"/>
                <a:ea typeface="微软雅黑" panose="020B0503020204020204" pitchFamily="34" charset="-122"/>
              </a:rPr>
              <a:t>基于</a:t>
            </a:r>
            <a:r>
              <a:rPr lang="en-US" altLang="zh-CN" sz="3600" b="1" dirty="0">
                <a:latin typeface="微软雅黑" panose="020B0503020204020204" pitchFamily="34" charset="-122"/>
                <a:ea typeface="微软雅黑" panose="020B0503020204020204" pitchFamily="34" charset="-122"/>
              </a:rPr>
              <a:t>PCA</a:t>
            </a:r>
            <a:r>
              <a:rPr lang="zh-CN" altLang="en-US" sz="3600" b="1" dirty="0">
                <a:latin typeface="微软雅黑" panose="020B0503020204020204" pitchFamily="34" charset="-122"/>
                <a:ea typeface="微软雅黑" panose="020B0503020204020204" pitchFamily="34" charset="-122"/>
              </a:rPr>
              <a:t>的人脸识别</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8D8D8">
            <a:alpha val="50000"/>
          </a:srgbClr>
        </a:solidFill>
        <a:effectLst/>
      </p:bgPr>
    </p:bg>
    <p:spTree>
      <p:nvGrpSpPr>
        <p:cNvPr id="1" name=""/>
        <p:cNvGrpSpPr/>
        <p:nvPr/>
      </p:nvGrpSpPr>
      <p:grpSpPr>
        <a:xfrm>
          <a:off x="0" y="0"/>
          <a:ext cx="0" cy="0"/>
          <a:chOff x="0" y="0"/>
          <a:chExt cx="0" cy="0"/>
        </a:xfrm>
      </p:grpSpPr>
      <p:sp>
        <p:nvSpPr>
          <p:cNvPr id="2" name="AutoShape 2"/>
          <p:cNvSpPr/>
          <p:nvPr/>
        </p:nvSpPr>
        <p:spPr>
          <a:xfrm>
            <a:off x="0" y="0"/>
            <a:ext cx="12192000" cy="6858000"/>
          </a:xfrm>
          <a:prstGeom prst="rect">
            <a:avLst/>
          </a:prstGeom>
          <a:blipFill dpi="0" rotWithShape="1">
            <a:blip r:embed="rId2">
              <a:alphaModFix amt="50000"/>
            </a:blip>
            <a:tile tx="0" ty="0" sx="100000" sy="100000"/>
          </a:blipFill>
          <a:ln/>
        </p:spPr>
        <p:txBody>
          <a:bodyPr/>
          <a:lstStyle/>
          <a:p>
            <a:endParaRPr lang="zh-CN" altLang="en-US"/>
          </a:p>
        </p:txBody>
      </p:sp>
      <p:grpSp>
        <p:nvGrpSpPr>
          <p:cNvPr id="3" name="Group 3"/>
          <p:cNvGrpSpPr/>
          <p:nvPr/>
        </p:nvGrpSpPr>
        <p:grpSpPr>
          <a:xfrm>
            <a:off x="6502432" y="-2847022"/>
            <a:ext cx="5696808" cy="5694140"/>
            <a:chOff x="6502432" y="-2847022"/>
            <a:chExt cx="5696808" cy="5694140"/>
          </a:xfrm>
        </p:grpSpPr>
        <p:sp>
          <p:nvSpPr>
            <p:cNvPr id="4" name="Freeform 4"/>
            <p:cNvSpPr/>
            <p:nvPr/>
          </p:nvSpPr>
          <p:spPr>
            <a:xfrm>
              <a:off x="9504426" y="-2558224"/>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 name="Freeform 5"/>
            <p:cNvSpPr/>
            <p:nvPr/>
          </p:nvSpPr>
          <p:spPr>
            <a:xfrm>
              <a:off x="9949624" y="-2438971"/>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 name="Freeform 6"/>
            <p:cNvSpPr/>
            <p:nvPr/>
          </p:nvSpPr>
          <p:spPr>
            <a:xfrm>
              <a:off x="10466260" y="-214493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7" name="Freeform 7"/>
            <p:cNvSpPr/>
            <p:nvPr/>
          </p:nvSpPr>
          <p:spPr>
            <a:xfrm>
              <a:off x="10842593" y="-1930241"/>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8" name="Freeform 8"/>
            <p:cNvSpPr/>
            <p:nvPr/>
          </p:nvSpPr>
          <p:spPr>
            <a:xfrm>
              <a:off x="11017472" y="-1498378"/>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9" name="Freeform 9"/>
            <p:cNvSpPr/>
            <p:nvPr/>
          </p:nvSpPr>
          <p:spPr>
            <a:xfrm>
              <a:off x="11269123" y="-93926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0" name="Freeform 10"/>
            <p:cNvSpPr/>
            <p:nvPr/>
          </p:nvSpPr>
          <p:spPr>
            <a:xfrm>
              <a:off x="11401616" y="-298132"/>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1" name="Freeform 11"/>
            <p:cNvSpPr/>
            <p:nvPr/>
          </p:nvSpPr>
          <p:spPr>
            <a:xfrm>
              <a:off x="11383041" y="160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2" name="Freeform 12"/>
            <p:cNvSpPr/>
            <p:nvPr/>
          </p:nvSpPr>
          <p:spPr>
            <a:xfrm>
              <a:off x="11274457" y="536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3" name="Freeform 13"/>
            <p:cNvSpPr/>
            <p:nvPr/>
          </p:nvSpPr>
          <p:spPr>
            <a:xfrm>
              <a:off x="11049191" y="989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4" name="Freeform 14"/>
            <p:cNvSpPr/>
            <p:nvPr/>
          </p:nvSpPr>
          <p:spPr>
            <a:xfrm>
              <a:off x="6796468" y="-10468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5" name="Freeform 15"/>
            <p:cNvSpPr/>
            <p:nvPr/>
          </p:nvSpPr>
          <p:spPr>
            <a:xfrm>
              <a:off x="6804470" y="-801529"/>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6" name="Freeform 16"/>
            <p:cNvSpPr/>
            <p:nvPr/>
          </p:nvSpPr>
          <p:spPr>
            <a:xfrm>
              <a:off x="6984682" y="-1251966"/>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7" name="Freeform 17"/>
            <p:cNvSpPr/>
            <p:nvPr/>
          </p:nvSpPr>
          <p:spPr>
            <a:xfrm>
              <a:off x="7199281" y="-179251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8" name="Freeform 18"/>
            <p:cNvSpPr/>
            <p:nvPr/>
          </p:nvSpPr>
          <p:spPr>
            <a:xfrm>
              <a:off x="7694771" y="-2163413"/>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9" name="Freeform 19"/>
            <p:cNvSpPr/>
            <p:nvPr/>
          </p:nvSpPr>
          <p:spPr>
            <a:xfrm>
              <a:off x="8211408" y="-2478786"/>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0" name="Freeform 20"/>
            <p:cNvSpPr/>
            <p:nvPr/>
          </p:nvSpPr>
          <p:spPr>
            <a:xfrm>
              <a:off x="6502432" y="-2847022"/>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1" name="Freeform 21"/>
            <p:cNvSpPr/>
            <p:nvPr/>
          </p:nvSpPr>
          <p:spPr>
            <a:xfrm>
              <a:off x="8839391" y="202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2" name="Freeform 22"/>
            <p:cNvSpPr/>
            <p:nvPr/>
          </p:nvSpPr>
          <p:spPr>
            <a:xfrm>
              <a:off x="8688419" y="549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3" name="Freeform 23"/>
            <p:cNvSpPr/>
            <p:nvPr/>
          </p:nvSpPr>
          <p:spPr>
            <a:xfrm>
              <a:off x="7620571" y="-1736884"/>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4" name="Freeform 24"/>
            <p:cNvSpPr/>
            <p:nvPr/>
          </p:nvSpPr>
          <p:spPr>
            <a:xfrm>
              <a:off x="10095357" y="-820102"/>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5" name="Freeform 25"/>
            <p:cNvSpPr/>
            <p:nvPr/>
          </p:nvSpPr>
          <p:spPr>
            <a:xfrm>
              <a:off x="9787985" y="-806863"/>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grpSp>
        <p:nvGrpSpPr>
          <p:cNvPr id="26" name="Group 26"/>
          <p:cNvGrpSpPr/>
          <p:nvPr/>
        </p:nvGrpSpPr>
        <p:grpSpPr>
          <a:xfrm>
            <a:off x="-7144" y="4010978"/>
            <a:ext cx="5696808" cy="5694140"/>
            <a:chOff x="-7144" y="4010978"/>
            <a:chExt cx="5696808" cy="5694140"/>
          </a:xfrm>
        </p:grpSpPr>
        <p:sp>
          <p:nvSpPr>
            <p:cNvPr id="27" name="Freeform 27"/>
            <p:cNvSpPr/>
            <p:nvPr/>
          </p:nvSpPr>
          <p:spPr>
            <a:xfrm>
              <a:off x="4759547" y="591874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8" name="Freeform 28"/>
            <p:cNvSpPr/>
            <p:nvPr/>
          </p:nvSpPr>
          <p:spPr>
            <a:xfrm>
              <a:off x="4892040" y="6559868"/>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9" name="Freeform 29"/>
            <p:cNvSpPr/>
            <p:nvPr/>
          </p:nvSpPr>
          <p:spPr>
            <a:xfrm>
              <a:off x="4873466" y="7018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0" name="Freeform 30"/>
            <p:cNvSpPr/>
            <p:nvPr/>
          </p:nvSpPr>
          <p:spPr>
            <a:xfrm>
              <a:off x="4764881" y="7394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1" name="Freeform 31"/>
            <p:cNvSpPr/>
            <p:nvPr/>
          </p:nvSpPr>
          <p:spPr>
            <a:xfrm>
              <a:off x="4539615" y="7847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2" name="Freeform 32"/>
            <p:cNvSpPr/>
            <p:nvPr/>
          </p:nvSpPr>
          <p:spPr>
            <a:xfrm>
              <a:off x="639318" y="7876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3" name="Freeform 33"/>
            <p:cNvSpPr/>
            <p:nvPr/>
          </p:nvSpPr>
          <p:spPr>
            <a:xfrm>
              <a:off x="342614" y="7270052"/>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4" name="Freeform 34"/>
            <p:cNvSpPr/>
            <p:nvPr/>
          </p:nvSpPr>
          <p:spPr>
            <a:xfrm>
              <a:off x="286893" y="675332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5" name="Freeform 35"/>
            <p:cNvSpPr/>
            <p:nvPr/>
          </p:nvSpPr>
          <p:spPr>
            <a:xfrm>
              <a:off x="294894" y="6056471"/>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6" name="Freeform 36"/>
            <p:cNvSpPr/>
            <p:nvPr/>
          </p:nvSpPr>
          <p:spPr>
            <a:xfrm>
              <a:off x="475012" y="5606034"/>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7" name="Freeform 37"/>
            <p:cNvSpPr/>
            <p:nvPr/>
          </p:nvSpPr>
          <p:spPr>
            <a:xfrm>
              <a:off x="689705" y="506549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8" name="AutoShape 38"/>
            <p:cNvSpPr/>
            <p:nvPr/>
          </p:nvSpPr>
          <p:spPr>
            <a:xfrm>
              <a:off x="1505807"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9" name="AutoShape 39"/>
            <p:cNvSpPr/>
            <p:nvPr/>
          </p:nvSpPr>
          <p:spPr>
            <a:xfrm>
              <a:off x="4036219"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0" name="Freeform 40"/>
            <p:cNvSpPr/>
            <p:nvPr/>
          </p:nvSpPr>
          <p:spPr>
            <a:xfrm>
              <a:off x="1876711" y="8793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1" name="Freeform 41"/>
            <p:cNvSpPr/>
            <p:nvPr/>
          </p:nvSpPr>
          <p:spPr>
            <a:xfrm>
              <a:off x="2385441" y="8875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2" name="Freeform 42"/>
            <p:cNvSpPr/>
            <p:nvPr/>
          </p:nvSpPr>
          <p:spPr>
            <a:xfrm>
              <a:off x="2888932" y="8889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3" name="Freeform 43"/>
            <p:cNvSpPr/>
            <p:nvPr/>
          </p:nvSpPr>
          <p:spPr>
            <a:xfrm>
              <a:off x="3352610" y="8793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4" name="Freeform 44"/>
            <p:cNvSpPr/>
            <p:nvPr/>
          </p:nvSpPr>
          <p:spPr>
            <a:xfrm>
              <a:off x="-7144" y="4010978"/>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5" name="Freeform 45"/>
            <p:cNvSpPr/>
            <p:nvPr/>
          </p:nvSpPr>
          <p:spPr>
            <a:xfrm>
              <a:off x="2329815" y="7060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6" name="Freeform 46"/>
            <p:cNvSpPr/>
            <p:nvPr/>
          </p:nvSpPr>
          <p:spPr>
            <a:xfrm>
              <a:off x="2178749" y="7407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7" name="Freeform 47"/>
            <p:cNvSpPr/>
            <p:nvPr/>
          </p:nvSpPr>
          <p:spPr>
            <a:xfrm>
              <a:off x="1110996" y="5121116"/>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8" name="Freeform 48"/>
            <p:cNvSpPr/>
            <p:nvPr/>
          </p:nvSpPr>
          <p:spPr>
            <a:xfrm>
              <a:off x="3585781" y="6037898"/>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9" name="Freeform 49"/>
            <p:cNvSpPr/>
            <p:nvPr/>
          </p:nvSpPr>
          <p:spPr>
            <a:xfrm>
              <a:off x="3278410" y="6051137"/>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cxnSp>
        <p:nvCxnSpPr>
          <p:cNvPr id="50" name="Connector 50"/>
          <p:cNvCxnSpPr/>
          <p:nvPr/>
        </p:nvCxnSpPr>
        <p:spPr>
          <a:xfrm>
            <a:off x="404502" y="788535"/>
            <a:ext cx="7200000" cy="0"/>
          </a:xfrm>
          <a:prstGeom prst="line">
            <a:avLst/>
          </a:prstGeom>
          <a:ln w="57150">
            <a:gradFill>
              <a:gsLst>
                <a:gs pos="0">
                  <a:srgbClr val="B60D4D">
                    <a:alpha val="100000"/>
                  </a:srgbClr>
                </a:gs>
                <a:gs pos="100000">
                  <a:srgbClr val="B60D4D">
                    <a:alpha val="0"/>
                  </a:srgbClr>
                </a:gs>
              </a:gsLst>
              <a:lin ang="0"/>
            </a:gradFill>
            <a:prstDash val="solid"/>
            <a:headEnd type="none"/>
            <a:tailEnd type="none"/>
          </a:ln>
        </p:spPr>
      </p:cxnSp>
      <p:pic>
        <p:nvPicPr>
          <p:cNvPr id="51" name="Picture 51"/>
          <p:cNvPicPr>
            <a:picLocks noChangeAspect="1"/>
          </p:cNvPicPr>
          <p:nvPr/>
        </p:nvPicPr>
        <p:blipFill>
          <a:blip r:embed="rId3"/>
          <a:srcRect l="18728" t="13664" r="20195" b="6852"/>
          <a:stretch>
            <a:fillRect/>
          </a:stretch>
        </p:blipFill>
        <p:spPr>
          <a:xfrm>
            <a:off x="11201759" y="0"/>
            <a:ext cx="990240" cy="981777"/>
          </a:xfrm>
          <a:prstGeom prst="rect">
            <a:avLst/>
          </a:prstGeom>
          <a:noFill/>
        </p:spPr>
      </p:pic>
      <p:cxnSp>
        <p:nvCxnSpPr>
          <p:cNvPr id="52" name="Connector 52"/>
          <p:cNvCxnSpPr/>
          <p:nvPr/>
        </p:nvCxnSpPr>
        <p:spPr>
          <a:xfrm>
            <a:off x="1151752" y="1158790"/>
            <a:ext cx="0" cy="5377326"/>
          </a:xfrm>
          <a:prstGeom prst="line">
            <a:avLst/>
          </a:prstGeom>
          <a:ln w="19050">
            <a:solidFill>
              <a:schemeClr val="accent2"/>
            </a:solidFill>
            <a:prstDash val="solid"/>
            <a:headEnd type="oval"/>
            <a:tailEnd type="none"/>
          </a:ln>
        </p:spPr>
        <p:style>
          <a:lnRef idx="0">
            <a:schemeClr val="accent2"/>
          </a:lnRef>
          <a:fillRef idx="1">
            <a:schemeClr val="accent2"/>
          </a:fillRef>
          <a:effectRef idx="0">
            <a:schemeClr val="accent2"/>
          </a:effectRef>
          <a:fontRef idx="minor">
            <a:schemeClr val="lt1"/>
          </a:fontRef>
        </p:style>
      </p:cxnSp>
      <p:sp>
        <p:nvSpPr>
          <p:cNvPr id="53" name="AutoShape 53"/>
          <p:cNvSpPr/>
          <p:nvPr/>
        </p:nvSpPr>
        <p:spPr>
          <a:xfrm>
            <a:off x="831719" y="1396801"/>
            <a:ext cx="637678" cy="637678"/>
          </a:xfrm>
          <a:prstGeom prst="ellipse">
            <a:avLst/>
          </a:prstGeom>
          <a:solidFill>
            <a:schemeClr val="accent2">
              <a:alpha val="30000"/>
            </a:schemeClr>
          </a:solidFill>
          <a:ln/>
        </p:spPr>
        <p:txBody>
          <a:bodyPr/>
          <a:lstStyle/>
          <a:p>
            <a:endParaRPr lang="zh-CN" altLang="en-US"/>
          </a:p>
        </p:txBody>
      </p:sp>
      <p:sp>
        <p:nvSpPr>
          <p:cNvPr id="54" name="AutoShape 54"/>
          <p:cNvSpPr/>
          <p:nvPr/>
        </p:nvSpPr>
        <p:spPr>
          <a:xfrm>
            <a:off x="941339" y="1506421"/>
            <a:ext cx="418438" cy="418438"/>
          </a:xfrm>
          <a:prstGeom prst="ellipse">
            <a:avLst/>
          </a:prstGeom>
          <a:solidFill>
            <a:schemeClr val="accent2">
              <a:alpha val="100000"/>
            </a:schemeClr>
          </a:solidFill>
          <a:ln/>
        </p:spPr>
        <p:txBody>
          <a:bodyPr/>
          <a:lstStyle/>
          <a:p>
            <a:endParaRPr lang="zh-CN" altLang="en-US"/>
          </a:p>
        </p:txBody>
      </p:sp>
      <p:sp>
        <p:nvSpPr>
          <p:cNvPr id="55" name="AutoShape 55"/>
          <p:cNvSpPr/>
          <p:nvPr/>
        </p:nvSpPr>
        <p:spPr>
          <a:xfrm>
            <a:off x="2049815" y="1374475"/>
            <a:ext cx="8753222" cy="1161288"/>
          </a:xfrm>
          <a:prstGeom prst="roundRect">
            <a:avLst/>
          </a:prstGeom>
          <a:solidFill>
            <a:schemeClr val="accent1">
              <a:alpha val="100000"/>
            </a:schemeClr>
          </a:solidFill>
          <a:ln/>
        </p:spPr>
        <p:txBody>
          <a:bodyPr/>
          <a:lstStyle/>
          <a:p>
            <a:endParaRPr lang="zh-CN" altLang="en-US"/>
          </a:p>
        </p:txBody>
      </p:sp>
      <p:sp>
        <p:nvSpPr>
          <p:cNvPr id="56" name="AutoShape 56"/>
          <p:cNvSpPr/>
          <p:nvPr/>
        </p:nvSpPr>
        <p:spPr>
          <a:xfrm rot="-5400000">
            <a:off x="1828611" y="1531631"/>
            <a:ext cx="263667" cy="299622"/>
          </a:xfrm>
          <a:prstGeom prst="triangle">
            <a:avLst/>
          </a:prstGeom>
          <a:solidFill>
            <a:schemeClr val="accent1">
              <a:alpha val="100000"/>
            </a:schemeClr>
          </a:solidFill>
          <a:ln/>
        </p:spPr>
        <p:txBody>
          <a:bodyPr/>
          <a:lstStyle/>
          <a:p>
            <a:endParaRPr lang="zh-CN" altLang="en-US"/>
          </a:p>
        </p:txBody>
      </p:sp>
      <p:sp>
        <p:nvSpPr>
          <p:cNvPr id="57" name="AutoShape 57"/>
          <p:cNvSpPr/>
          <p:nvPr/>
        </p:nvSpPr>
        <p:spPr>
          <a:xfrm>
            <a:off x="2049815" y="3049370"/>
            <a:ext cx="8753222" cy="1161288"/>
          </a:xfrm>
          <a:prstGeom prst="roundRect">
            <a:avLst/>
          </a:prstGeom>
          <a:solidFill>
            <a:schemeClr val="accent1">
              <a:alpha val="100000"/>
            </a:schemeClr>
          </a:solidFill>
          <a:ln/>
        </p:spPr>
        <p:txBody>
          <a:bodyPr/>
          <a:lstStyle/>
          <a:p>
            <a:endParaRPr lang="zh-CN" altLang="en-US"/>
          </a:p>
        </p:txBody>
      </p:sp>
      <p:sp>
        <p:nvSpPr>
          <p:cNvPr id="58" name="AutoShape 58"/>
          <p:cNvSpPr/>
          <p:nvPr/>
        </p:nvSpPr>
        <p:spPr>
          <a:xfrm rot="-5400000">
            <a:off x="1828611" y="3206527"/>
            <a:ext cx="263667" cy="299622"/>
          </a:xfrm>
          <a:prstGeom prst="triangle">
            <a:avLst/>
          </a:prstGeom>
          <a:solidFill>
            <a:schemeClr val="accent1">
              <a:alpha val="100000"/>
            </a:schemeClr>
          </a:solidFill>
          <a:ln/>
        </p:spPr>
        <p:txBody>
          <a:bodyPr/>
          <a:lstStyle/>
          <a:p>
            <a:endParaRPr lang="zh-CN" altLang="en-US"/>
          </a:p>
        </p:txBody>
      </p:sp>
      <p:sp>
        <p:nvSpPr>
          <p:cNvPr id="59" name="AutoShape 59"/>
          <p:cNvSpPr/>
          <p:nvPr/>
        </p:nvSpPr>
        <p:spPr>
          <a:xfrm>
            <a:off x="2049815" y="4724266"/>
            <a:ext cx="8753222" cy="1161288"/>
          </a:xfrm>
          <a:prstGeom prst="roundRect">
            <a:avLst/>
          </a:prstGeom>
          <a:solidFill>
            <a:schemeClr val="accent1">
              <a:alpha val="100000"/>
            </a:schemeClr>
          </a:solidFill>
          <a:ln/>
        </p:spPr>
        <p:txBody>
          <a:bodyPr/>
          <a:lstStyle/>
          <a:p>
            <a:endParaRPr lang="zh-CN" altLang="en-US"/>
          </a:p>
        </p:txBody>
      </p:sp>
      <p:sp>
        <p:nvSpPr>
          <p:cNvPr id="60" name="AutoShape 60"/>
          <p:cNvSpPr/>
          <p:nvPr/>
        </p:nvSpPr>
        <p:spPr>
          <a:xfrm rot="-5400000">
            <a:off x="1828611" y="4881422"/>
            <a:ext cx="263667" cy="299622"/>
          </a:xfrm>
          <a:prstGeom prst="triangle">
            <a:avLst/>
          </a:prstGeom>
          <a:solidFill>
            <a:schemeClr val="accent1">
              <a:alpha val="100000"/>
            </a:schemeClr>
          </a:solidFill>
          <a:ln/>
        </p:spPr>
        <p:txBody>
          <a:bodyPr/>
          <a:lstStyle/>
          <a:p>
            <a:endParaRPr lang="zh-CN" altLang="en-US"/>
          </a:p>
        </p:txBody>
      </p:sp>
      <p:sp>
        <p:nvSpPr>
          <p:cNvPr id="61" name="TextBox 61"/>
          <p:cNvSpPr txBox="1"/>
          <p:nvPr/>
        </p:nvSpPr>
        <p:spPr>
          <a:xfrm>
            <a:off x="2279007" y="1560281"/>
            <a:ext cx="8294837" cy="789676"/>
          </a:xfrm>
          <a:prstGeom prst="rect">
            <a:avLst/>
          </a:prstGeom>
          <a:ln/>
        </p:spPr>
        <p:txBody>
          <a:bodyPr vert="horz" wrap="square" lIns="123825" tIns="123825" rIns="57150" bIns="123825" rtlCol="0" anchor="t" anchorCtr="0">
            <a:noAutofit/>
          </a:bodyPr>
          <a:lstStyle/>
          <a:p>
            <a:pPr>
              <a:lnSpc>
                <a:spcPct val="120000"/>
              </a:lnSpc>
            </a:pPr>
            <a:r>
              <a:rPr lang="en-US" sz="1350" dirty="0" err="1">
                <a:solidFill>
                  <a:schemeClr val="bg1"/>
                </a:solidFill>
                <a:latin typeface="微软雅黑" panose="020B0503020204020204" pitchFamily="34" charset="-122"/>
                <a:ea typeface="微软雅黑" panose="020B0503020204020204" pitchFamily="34" charset="-122"/>
                <a:cs typeface="Microsoft Yahei"/>
              </a:rPr>
              <a:t>主成分分析（PCA</a:t>
            </a:r>
            <a:r>
              <a:rPr lang="en-US" sz="1350" dirty="0">
                <a:solidFill>
                  <a:schemeClr val="bg1"/>
                </a:solidFill>
                <a:latin typeface="微软雅黑" panose="020B0503020204020204" pitchFamily="34" charset="-122"/>
                <a:ea typeface="微软雅黑" panose="020B0503020204020204" pitchFamily="34" charset="-122"/>
                <a:cs typeface="Microsoft Yahei"/>
              </a:rPr>
              <a:t>）：</a:t>
            </a:r>
            <a:r>
              <a:rPr lang="zh-CN" altLang="zh-CN" sz="135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主成分分析（</a:t>
            </a:r>
            <a:r>
              <a:rPr lang="en-US" altLang="zh-CN" sz="1350" kern="100" dirty="0">
                <a:solidFill>
                  <a:schemeClr val="bg1"/>
                </a:solidFill>
                <a:effectLst/>
                <a:latin typeface="微软雅黑" panose="020B0503020204020204" pitchFamily="34" charset="-122"/>
                <a:ea typeface="微软雅黑" panose="020B0503020204020204" pitchFamily="34" charset="-122"/>
              </a:rPr>
              <a:t>Principal components analysis, PCA</a:t>
            </a:r>
            <a:r>
              <a:rPr lang="zh-CN" altLang="zh-CN" sz="135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），顾名思义，其目的在于提取数据中的主要成分信息，因此，常用于对数据的提炼，例如：降维（使用最多的领域之一），异常值检测等，是数据分析中的一种重要方法</a:t>
            </a:r>
            <a:endParaRPr lang="en-US" sz="1350" dirty="0">
              <a:solidFill>
                <a:schemeClr val="bg1"/>
              </a:solidFill>
              <a:latin typeface="微软雅黑" panose="020B0503020204020204" pitchFamily="34" charset="-122"/>
              <a:ea typeface="微软雅黑" panose="020B0503020204020204" pitchFamily="34" charset="-122"/>
              <a:cs typeface="Microsoft Yahei"/>
            </a:endParaRPr>
          </a:p>
        </p:txBody>
      </p:sp>
      <p:sp>
        <p:nvSpPr>
          <p:cNvPr id="62" name="AutoShape 62"/>
          <p:cNvSpPr/>
          <p:nvPr/>
        </p:nvSpPr>
        <p:spPr>
          <a:xfrm>
            <a:off x="831719" y="3049370"/>
            <a:ext cx="637678" cy="637678"/>
          </a:xfrm>
          <a:prstGeom prst="ellipse">
            <a:avLst/>
          </a:prstGeom>
          <a:solidFill>
            <a:schemeClr val="accent2">
              <a:alpha val="30000"/>
            </a:schemeClr>
          </a:solidFill>
          <a:ln/>
        </p:spPr>
        <p:txBody>
          <a:bodyPr/>
          <a:lstStyle/>
          <a:p>
            <a:endParaRPr lang="zh-CN" altLang="en-US"/>
          </a:p>
        </p:txBody>
      </p:sp>
      <p:sp>
        <p:nvSpPr>
          <p:cNvPr id="63" name="AutoShape 63"/>
          <p:cNvSpPr/>
          <p:nvPr/>
        </p:nvSpPr>
        <p:spPr>
          <a:xfrm>
            <a:off x="941339" y="3158990"/>
            <a:ext cx="418438" cy="418438"/>
          </a:xfrm>
          <a:prstGeom prst="ellipse">
            <a:avLst/>
          </a:prstGeom>
          <a:solidFill>
            <a:schemeClr val="accent2">
              <a:alpha val="100000"/>
            </a:schemeClr>
          </a:solidFill>
          <a:ln/>
        </p:spPr>
        <p:txBody>
          <a:bodyPr/>
          <a:lstStyle/>
          <a:p>
            <a:endParaRPr lang="zh-CN" altLang="en-US"/>
          </a:p>
        </p:txBody>
      </p:sp>
      <p:sp>
        <p:nvSpPr>
          <p:cNvPr id="64" name="AutoShape 64"/>
          <p:cNvSpPr/>
          <p:nvPr/>
        </p:nvSpPr>
        <p:spPr>
          <a:xfrm>
            <a:off x="831719" y="4724266"/>
            <a:ext cx="637678" cy="637678"/>
          </a:xfrm>
          <a:prstGeom prst="ellipse">
            <a:avLst/>
          </a:prstGeom>
          <a:solidFill>
            <a:schemeClr val="accent2">
              <a:alpha val="30000"/>
            </a:schemeClr>
          </a:solidFill>
          <a:ln/>
        </p:spPr>
        <p:txBody>
          <a:bodyPr/>
          <a:lstStyle/>
          <a:p>
            <a:endParaRPr lang="zh-CN" altLang="en-US"/>
          </a:p>
        </p:txBody>
      </p:sp>
      <p:sp>
        <p:nvSpPr>
          <p:cNvPr id="65" name="AutoShape 65"/>
          <p:cNvSpPr/>
          <p:nvPr/>
        </p:nvSpPr>
        <p:spPr>
          <a:xfrm>
            <a:off x="941339" y="4833885"/>
            <a:ext cx="418438" cy="418438"/>
          </a:xfrm>
          <a:prstGeom prst="ellipse">
            <a:avLst/>
          </a:prstGeom>
          <a:solidFill>
            <a:schemeClr val="accent2">
              <a:alpha val="100000"/>
            </a:schemeClr>
          </a:solidFill>
          <a:ln/>
        </p:spPr>
        <p:txBody>
          <a:bodyPr/>
          <a:lstStyle/>
          <a:p>
            <a:endParaRPr lang="zh-CN" altLang="en-US"/>
          </a:p>
        </p:txBody>
      </p:sp>
      <p:sp>
        <p:nvSpPr>
          <p:cNvPr id="66" name="TextBox 66"/>
          <p:cNvSpPr txBox="1"/>
          <p:nvPr/>
        </p:nvSpPr>
        <p:spPr>
          <a:xfrm>
            <a:off x="2211976" y="4910072"/>
            <a:ext cx="8428898" cy="789676"/>
          </a:xfrm>
          <a:prstGeom prst="rect">
            <a:avLst/>
          </a:prstGeom>
          <a:ln/>
        </p:spPr>
        <p:txBody>
          <a:bodyPr vert="horz" wrap="square" lIns="123825" tIns="123825" rIns="57150" bIns="123825" rtlCol="0" anchor="t" anchorCtr="0">
            <a:normAutofit/>
          </a:bodyPr>
          <a:lstStyle/>
          <a:p>
            <a:pPr>
              <a:lnSpc>
                <a:spcPct val="120000"/>
              </a:lnSpc>
            </a:pPr>
            <a:r>
              <a:rPr lang="en-US" sz="1350">
                <a:solidFill>
                  <a:srgbClr val="FFFFFF">
                    <a:alpha val="100000"/>
                  </a:srgbClr>
                </a:solidFill>
                <a:latin typeface="Microsoft Yahei"/>
                <a:ea typeface="Microsoft Yahei"/>
                <a:cs typeface="Microsoft Yahei"/>
              </a:rPr>
              <a:t>特征值（Eigenvalue）与特征向量（Eigenvector）：表示数据在各个主成分方向上的变化程度和方向。</a:t>
            </a:r>
          </a:p>
        </p:txBody>
      </p:sp>
      <p:sp>
        <p:nvSpPr>
          <p:cNvPr id="67" name="TextBox 67"/>
          <p:cNvSpPr txBox="1"/>
          <p:nvPr/>
        </p:nvSpPr>
        <p:spPr>
          <a:xfrm>
            <a:off x="2221251" y="3235176"/>
            <a:ext cx="8410349" cy="789676"/>
          </a:xfrm>
          <a:prstGeom prst="rect">
            <a:avLst/>
          </a:prstGeom>
          <a:ln/>
        </p:spPr>
        <p:txBody>
          <a:bodyPr vert="horz" wrap="square" lIns="123825" tIns="123825" rIns="57150" bIns="123825" rtlCol="0" anchor="t" anchorCtr="0">
            <a:normAutofit/>
          </a:bodyPr>
          <a:lstStyle/>
          <a:p>
            <a:pPr>
              <a:lnSpc>
                <a:spcPct val="120000"/>
              </a:lnSpc>
            </a:pPr>
            <a:r>
              <a:rPr lang="en-US" sz="1350" dirty="0" err="1">
                <a:solidFill>
                  <a:srgbClr val="FFFFFF">
                    <a:alpha val="100000"/>
                  </a:srgbClr>
                </a:solidFill>
                <a:latin typeface="Microsoft Yahei"/>
                <a:ea typeface="Microsoft Yahei"/>
                <a:cs typeface="Microsoft Yahei"/>
              </a:rPr>
              <a:t>主成分（Principal</a:t>
            </a:r>
            <a:r>
              <a:rPr lang="en-US" sz="1350" dirty="0">
                <a:solidFill>
                  <a:srgbClr val="FFFFFF">
                    <a:alpha val="100000"/>
                  </a:srgbClr>
                </a:solidFill>
                <a:latin typeface="Microsoft Yahei"/>
                <a:ea typeface="Microsoft Yahei"/>
                <a:cs typeface="Microsoft Yahei"/>
              </a:rPr>
              <a:t> Component）：</a:t>
            </a:r>
            <a:r>
              <a:rPr lang="en-US" sz="1350" dirty="0" err="1">
                <a:solidFill>
                  <a:srgbClr val="FFFFFF">
                    <a:alpha val="100000"/>
                  </a:srgbClr>
                </a:solidFill>
                <a:latin typeface="Microsoft Yahei"/>
                <a:ea typeface="Microsoft Yahei"/>
                <a:cs typeface="Microsoft Yahei"/>
              </a:rPr>
              <a:t>新坐标系中的坐标轴，代表数据的主要变化方向，各主成分之间正交</a:t>
            </a:r>
            <a:r>
              <a:rPr lang="en-US" sz="1350" dirty="0">
                <a:solidFill>
                  <a:srgbClr val="FFFFFF">
                    <a:alpha val="100000"/>
                  </a:srgbClr>
                </a:solidFill>
                <a:latin typeface="Microsoft Yahei"/>
                <a:ea typeface="Microsoft Yahei"/>
                <a:cs typeface="Microsoft Yahei"/>
              </a:rPr>
              <a:t>。</a:t>
            </a:r>
          </a:p>
        </p:txBody>
      </p:sp>
      <p:sp>
        <p:nvSpPr>
          <p:cNvPr id="68" name="TextBox 68"/>
          <p:cNvSpPr txBox="1"/>
          <p:nvPr/>
        </p:nvSpPr>
        <p:spPr>
          <a:xfrm>
            <a:off x="328749" y="158000"/>
            <a:ext cx="8786375" cy="583565"/>
          </a:xfrm>
          <a:prstGeom prst="rect">
            <a:avLst/>
          </a:prstGeom>
          <a:noFill/>
          <a:ln/>
        </p:spPr>
        <p:txBody>
          <a:bodyPr vert="horz" wrap="square" lIns="91440" tIns="45720" rIns="91440" bIns="45720" rtlCol="0" anchor="t" anchorCtr="0">
            <a:normAutofit/>
          </a:bodyPr>
          <a:lstStyle/>
          <a:p>
            <a:pPr algn="l">
              <a:lnSpc>
                <a:spcPct val="80000"/>
              </a:lnSpc>
              <a:spcBef>
                <a:spcPct val="0"/>
              </a:spcBef>
            </a:pPr>
            <a:r>
              <a:rPr lang="en-US" sz="3200" b="1">
                <a:solidFill>
                  <a:srgbClr val="404040">
                    <a:alpha val="100000"/>
                  </a:srgbClr>
                </a:solidFill>
                <a:latin typeface="微软雅黑"/>
                <a:ea typeface="微软雅黑"/>
                <a:cs typeface="微软雅黑"/>
              </a:rPr>
              <a:t>PCA算法基本概念</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8D8D8">
            <a:alpha val="50000"/>
          </a:srgbClr>
        </a:solidFill>
        <a:effectLst/>
      </p:bgPr>
    </p:bg>
    <p:spTree>
      <p:nvGrpSpPr>
        <p:cNvPr id="1" name=""/>
        <p:cNvGrpSpPr/>
        <p:nvPr/>
      </p:nvGrpSpPr>
      <p:grpSpPr>
        <a:xfrm>
          <a:off x="0" y="0"/>
          <a:ext cx="0" cy="0"/>
          <a:chOff x="0" y="0"/>
          <a:chExt cx="0" cy="0"/>
        </a:xfrm>
      </p:grpSpPr>
      <p:sp>
        <p:nvSpPr>
          <p:cNvPr id="2" name="AutoShape 2"/>
          <p:cNvSpPr/>
          <p:nvPr/>
        </p:nvSpPr>
        <p:spPr>
          <a:xfrm>
            <a:off x="7240" y="22290"/>
            <a:ext cx="12192000" cy="6858000"/>
          </a:xfrm>
          <a:prstGeom prst="rect">
            <a:avLst/>
          </a:prstGeom>
          <a:blipFill dpi="0" rotWithShape="1">
            <a:blip r:embed="rId2">
              <a:alphaModFix amt="50000"/>
            </a:blip>
            <a:tile tx="0" ty="0" sx="100000" sy="100000"/>
          </a:blipFill>
          <a:ln/>
        </p:spPr>
        <p:txBody>
          <a:bodyPr/>
          <a:lstStyle/>
          <a:p>
            <a:endParaRPr lang="zh-CN" altLang="en-US"/>
          </a:p>
        </p:txBody>
      </p:sp>
      <p:grpSp>
        <p:nvGrpSpPr>
          <p:cNvPr id="3" name="Group 3"/>
          <p:cNvGrpSpPr/>
          <p:nvPr/>
        </p:nvGrpSpPr>
        <p:grpSpPr>
          <a:xfrm>
            <a:off x="6502432" y="-2847022"/>
            <a:ext cx="5696808" cy="5694140"/>
            <a:chOff x="6502432" y="-2847022"/>
            <a:chExt cx="5696808" cy="5694140"/>
          </a:xfr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p:grpSpPr>
        <p:sp>
          <p:nvSpPr>
            <p:cNvPr id="4" name="Freeform 4"/>
            <p:cNvSpPr/>
            <p:nvPr/>
          </p:nvSpPr>
          <p:spPr>
            <a:xfrm>
              <a:off x="9504426" y="-2558224"/>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 name="Freeform 5"/>
            <p:cNvSpPr/>
            <p:nvPr/>
          </p:nvSpPr>
          <p:spPr>
            <a:xfrm>
              <a:off x="9949624" y="-2438971"/>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 name="Freeform 6"/>
            <p:cNvSpPr/>
            <p:nvPr/>
          </p:nvSpPr>
          <p:spPr>
            <a:xfrm>
              <a:off x="10466260" y="-214493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7" name="Freeform 7"/>
            <p:cNvSpPr/>
            <p:nvPr/>
          </p:nvSpPr>
          <p:spPr>
            <a:xfrm>
              <a:off x="10842593" y="-1930241"/>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8" name="Freeform 8"/>
            <p:cNvSpPr/>
            <p:nvPr/>
          </p:nvSpPr>
          <p:spPr>
            <a:xfrm>
              <a:off x="11017472" y="-1498378"/>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9" name="Freeform 9"/>
            <p:cNvSpPr/>
            <p:nvPr/>
          </p:nvSpPr>
          <p:spPr>
            <a:xfrm>
              <a:off x="11269123" y="-93926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0" name="Freeform 10"/>
            <p:cNvSpPr/>
            <p:nvPr/>
          </p:nvSpPr>
          <p:spPr>
            <a:xfrm>
              <a:off x="11401616" y="-298132"/>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1" name="Freeform 11"/>
            <p:cNvSpPr/>
            <p:nvPr/>
          </p:nvSpPr>
          <p:spPr>
            <a:xfrm>
              <a:off x="11383041" y="160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2" name="Freeform 12"/>
            <p:cNvSpPr/>
            <p:nvPr/>
          </p:nvSpPr>
          <p:spPr>
            <a:xfrm>
              <a:off x="11274457" y="536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3" name="Freeform 13"/>
            <p:cNvSpPr/>
            <p:nvPr/>
          </p:nvSpPr>
          <p:spPr>
            <a:xfrm>
              <a:off x="11049191" y="989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4" name="Freeform 14"/>
            <p:cNvSpPr/>
            <p:nvPr/>
          </p:nvSpPr>
          <p:spPr>
            <a:xfrm>
              <a:off x="7148893" y="1018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5" name="Freeform 15"/>
            <p:cNvSpPr/>
            <p:nvPr/>
          </p:nvSpPr>
          <p:spPr>
            <a:xfrm>
              <a:off x="6852190" y="412051"/>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6" name="Freeform 16"/>
            <p:cNvSpPr/>
            <p:nvPr/>
          </p:nvSpPr>
          <p:spPr>
            <a:xfrm>
              <a:off x="6796468" y="-10468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7" name="Freeform 17"/>
            <p:cNvSpPr/>
            <p:nvPr/>
          </p:nvSpPr>
          <p:spPr>
            <a:xfrm>
              <a:off x="6804470" y="-801529"/>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8" name="Freeform 18"/>
            <p:cNvSpPr/>
            <p:nvPr/>
          </p:nvSpPr>
          <p:spPr>
            <a:xfrm>
              <a:off x="6984682" y="-1251966"/>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9" name="Freeform 19"/>
            <p:cNvSpPr/>
            <p:nvPr/>
          </p:nvSpPr>
          <p:spPr>
            <a:xfrm>
              <a:off x="7199281" y="-179251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0" name="Freeform 20"/>
            <p:cNvSpPr/>
            <p:nvPr/>
          </p:nvSpPr>
          <p:spPr>
            <a:xfrm>
              <a:off x="7694771" y="-2163413"/>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1" name="Freeform 21"/>
            <p:cNvSpPr/>
            <p:nvPr/>
          </p:nvSpPr>
          <p:spPr>
            <a:xfrm>
              <a:off x="8211408" y="-2478786"/>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2" name="AutoShape 22"/>
            <p:cNvSpPr/>
            <p:nvPr/>
          </p:nvSpPr>
          <p:spPr>
            <a:xfrm>
              <a:off x="8015383" y="1898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3" name="AutoShape 23"/>
            <p:cNvSpPr/>
            <p:nvPr/>
          </p:nvSpPr>
          <p:spPr>
            <a:xfrm>
              <a:off x="10545795" y="1898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4" name="Freeform 24"/>
            <p:cNvSpPr/>
            <p:nvPr/>
          </p:nvSpPr>
          <p:spPr>
            <a:xfrm>
              <a:off x="8386286" y="1935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5" name="Freeform 25"/>
            <p:cNvSpPr/>
            <p:nvPr/>
          </p:nvSpPr>
          <p:spPr>
            <a:xfrm>
              <a:off x="8895016" y="2017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6" name="Freeform 26"/>
            <p:cNvSpPr/>
            <p:nvPr/>
          </p:nvSpPr>
          <p:spPr>
            <a:xfrm>
              <a:off x="9398508" y="2031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7" name="Freeform 27"/>
            <p:cNvSpPr/>
            <p:nvPr/>
          </p:nvSpPr>
          <p:spPr>
            <a:xfrm>
              <a:off x="9862185" y="1935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8" name="Freeform 28"/>
            <p:cNvSpPr/>
            <p:nvPr/>
          </p:nvSpPr>
          <p:spPr>
            <a:xfrm>
              <a:off x="6502432" y="-2847022"/>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9" name="Freeform 29"/>
            <p:cNvSpPr/>
            <p:nvPr/>
          </p:nvSpPr>
          <p:spPr>
            <a:xfrm>
              <a:off x="8839391" y="202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0" name="Freeform 30"/>
            <p:cNvSpPr/>
            <p:nvPr/>
          </p:nvSpPr>
          <p:spPr>
            <a:xfrm>
              <a:off x="8688419" y="549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1" name="Freeform 31"/>
            <p:cNvSpPr/>
            <p:nvPr/>
          </p:nvSpPr>
          <p:spPr>
            <a:xfrm>
              <a:off x="7620571" y="-1736884"/>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2" name="Freeform 32"/>
            <p:cNvSpPr/>
            <p:nvPr/>
          </p:nvSpPr>
          <p:spPr>
            <a:xfrm>
              <a:off x="10095357" y="-820102"/>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3" name="Freeform 33"/>
            <p:cNvSpPr/>
            <p:nvPr/>
          </p:nvSpPr>
          <p:spPr>
            <a:xfrm>
              <a:off x="9787985" y="-806863"/>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grpSp>
        <p:nvGrpSpPr>
          <p:cNvPr id="34" name="Group 34"/>
          <p:cNvGrpSpPr/>
          <p:nvPr/>
        </p:nvGrpSpPr>
        <p:grpSpPr>
          <a:xfrm>
            <a:off x="-7144" y="4010978"/>
            <a:ext cx="5696808" cy="5694140"/>
            <a:chOff x="-7144" y="4010978"/>
            <a:chExt cx="5696808" cy="5694140"/>
          </a:xfr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p:grpSpPr>
        <p:sp>
          <p:nvSpPr>
            <p:cNvPr id="35" name="Freeform 35"/>
            <p:cNvSpPr/>
            <p:nvPr/>
          </p:nvSpPr>
          <p:spPr>
            <a:xfrm>
              <a:off x="2994851" y="4299776"/>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6" name="Freeform 36"/>
            <p:cNvSpPr/>
            <p:nvPr/>
          </p:nvSpPr>
          <p:spPr>
            <a:xfrm>
              <a:off x="3440049" y="4419029"/>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7" name="Freeform 37"/>
            <p:cNvSpPr/>
            <p:nvPr/>
          </p:nvSpPr>
          <p:spPr>
            <a:xfrm>
              <a:off x="3956685" y="471306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8" name="Freeform 38"/>
            <p:cNvSpPr/>
            <p:nvPr/>
          </p:nvSpPr>
          <p:spPr>
            <a:xfrm>
              <a:off x="4332922" y="4927759"/>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9" name="Freeform 39"/>
            <p:cNvSpPr/>
            <p:nvPr/>
          </p:nvSpPr>
          <p:spPr>
            <a:xfrm>
              <a:off x="4507802" y="5359622"/>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0" name="Freeform 40"/>
            <p:cNvSpPr/>
            <p:nvPr/>
          </p:nvSpPr>
          <p:spPr>
            <a:xfrm>
              <a:off x="4759547" y="591874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1" name="Freeform 41"/>
            <p:cNvSpPr/>
            <p:nvPr/>
          </p:nvSpPr>
          <p:spPr>
            <a:xfrm>
              <a:off x="4892040" y="6559868"/>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2" name="Freeform 42"/>
            <p:cNvSpPr/>
            <p:nvPr/>
          </p:nvSpPr>
          <p:spPr>
            <a:xfrm>
              <a:off x="4873466" y="7018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3" name="Freeform 43"/>
            <p:cNvSpPr/>
            <p:nvPr/>
          </p:nvSpPr>
          <p:spPr>
            <a:xfrm>
              <a:off x="4764881" y="7394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4" name="Freeform 44"/>
            <p:cNvSpPr/>
            <p:nvPr/>
          </p:nvSpPr>
          <p:spPr>
            <a:xfrm>
              <a:off x="4539615" y="7847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5" name="Freeform 45"/>
            <p:cNvSpPr/>
            <p:nvPr/>
          </p:nvSpPr>
          <p:spPr>
            <a:xfrm>
              <a:off x="639318" y="7876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6" name="Freeform 46"/>
            <p:cNvSpPr/>
            <p:nvPr/>
          </p:nvSpPr>
          <p:spPr>
            <a:xfrm>
              <a:off x="342614" y="7270052"/>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7" name="Freeform 47"/>
            <p:cNvSpPr/>
            <p:nvPr/>
          </p:nvSpPr>
          <p:spPr>
            <a:xfrm>
              <a:off x="286893" y="675332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8" name="Freeform 48"/>
            <p:cNvSpPr/>
            <p:nvPr/>
          </p:nvSpPr>
          <p:spPr>
            <a:xfrm>
              <a:off x="294894" y="6056471"/>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9" name="Freeform 49"/>
            <p:cNvSpPr/>
            <p:nvPr/>
          </p:nvSpPr>
          <p:spPr>
            <a:xfrm>
              <a:off x="475012" y="5606034"/>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0" name="Freeform 50"/>
            <p:cNvSpPr/>
            <p:nvPr/>
          </p:nvSpPr>
          <p:spPr>
            <a:xfrm>
              <a:off x="689705" y="506549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1" name="Freeform 51"/>
            <p:cNvSpPr/>
            <p:nvPr/>
          </p:nvSpPr>
          <p:spPr>
            <a:xfrm>
              <a:off x="1185196" y="4694587"/>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2" name="Freeform 52"/>
            <p:cNvSpPr/>
            <p:nvPr/>
          </p:nvSpPr>
          <p:spPr>
            <a:xfrm>
              <a:off x="1701832" y="4379214"/>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3" name="AutoShape 53"/>
            <p:cNvSpPr/>
            <p:nvPr/>
          </p:nvSpPr>
          <p:spPr>
            <a:xfrm>
              <a:off x="1505807"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4" name="AutoShape 54"/>
            <p:cNvSpPr/>
            <p:nvPr/>
          </p:nvSpPr>
          <p:spPr>
            <a:xfrm>
              <a:off x="4036219"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5" name="Freeform 55"/>
            <p:cNvSpPr/>
            <p:nvPr/>
          </p:nvSpPr>
          <p:spPr>
            <a:xfrm>
              <a:off x="1876711" y="8793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6" name="Freeform 56"/>
            <p:cNvSpPr/>
            <p:nvPr/>
          </p:nvSpPr>
          <p:spPr>
            <a:xfrm>
              <a:off x="2385441" y="8875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7" name="Freeform 57"/>
            <p:cNvSpPr/>
            <p:nvPr/>
          </p:nvSpPr>
          <p:spPr>
            <a:xfrm>
              <a:off x="2888932" y="8889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8" name="Freeform 58"/>
            <p:cNvSpPr/>
            <p:nvPr/>
          </p:nvSpPr>
          <p:spPr>
            <a:xfrm>
              <a:off x="3352610" y="8793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9" name="Freeform 59"/>
            <p:cNvSpPr/>
            <p:nvPr/>
          </p:nvSpPr>
          <p:spPr>
            <a:xfrm>
              <a:off x="-7144" y="4010978"/>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0" name="Freeform 60"/>
            <p:cNvSpPr/>
            <p:nvPr/>
          </p:nvSpPr>
          <p:spPr>
            <a:xfrm>
              <a:off x="2329815" y="7060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1" name="Freeform 61"/>
            <p:cNvSpPr/>
            <p:nvPr/>
          </p:nvSpPr>
          <p:spPr>
            <a:xfrm>
              <a:off x="2178749" y="7407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2" name="Freeform 62"/>
            <p:cNvSpPr/>
            <p:nvPr/>
          </p:nvSpPr>
          <p:spPr>
            <a:xfrm>
              <a:off x="1110996" y="5121116"/>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3" name="Freeform 63"/>
            <p:cNvSpPr/>
            <p:nvPr/>
          </p:nvSpPr>
          <p:spPr>
            <a:xfrm>
              <a:off x="3585781" y="6037898"/>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4" name="Freeform 64"/>
            <p:cNvSpPr/>
            <p:nvPr/>
          </p:nvSpPr>
          <p:spPr>
            <a:xfrm>
              <a:off x="3278410" y="6051137"/>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cxnSp>
        <p:nvCxnSpPr>
          <p:cNvPr id="65" name="Connector 65"/>
          <p:cNvCxnSpPr/>
          <p:nvPr/>
        </p:nvCxnSpPr>
        <p:spPr>
          <a:xfrm>
            <a:off x="404502" y="788535"/>
            <a:ext cx="7200000" cy="0"/>
          </a:xfrm>
          <a:prstGeom prst="line">
            <a:avLst/>
          </a:prstGeom>
          <a:ln w="57150">
            <a:gradFill>
              <a:gsLst>
                <a:gs pos="0">
                  <a:srgbClr val="B60D4D">
                    <a:alpha val="100000"/>
                  </a:srgbClr>
                </a:gs>
                <a:gs pos="100000">
                  <a:srgbClr val="B60D4D">
                    <a:alpha val="0"/>
                  </a:srgbClr>
                </a:gs>
              </a:gsLst>
              <a:lin ang="0"/>
            </a:gradFill>
            <a:prstDash val="solid"/>
            <a:headEnd type="none"/>
            <a:tailEnd type="none"/>
          </a:ln>
        </p:spPr>
      </p:cxnSp>
      <p:pic>
        <p:nvPicPr>
          <p:cNvPr id="66" name="Picture 66"/>
          <p:cNvPicPr>
            <a:picLocks noChangeAspect="1"/>
          </p:cNvPicPr>
          <p:nvPr/>
        </p:nvPicPr>
        <p:blipFill>
          <a:blip r:embed="rId3"/>
          <a:srcRect l="18728" t="13664" r="20195" b="6852"/>
          <a:stretch>
            <a:fillRect/>
          </a:stretch>
        </p:blipFill>
        <p:spPr>
          <a:xfrm>
            <a:off x="11201759" y="0"/>
            <a:ext cx="990240" cy="981777"/>
          </a:xfrm>
          <a:prstGeom prst="rect">
            <a:avLst/>
          </a:prstGeom>
          <a:noFill/>
        </p:spPr>
      </p:pic>
      <p:sp>
        <p:nvSpPr>
          <p:cNvPr id="72" name="TextBox 72"/>
          <p:cNvSpPr txBox="1"/>
          <p:nvPr/>
        </p:nvSpPr>
        <p:spPr>
          <a:xfrm>
            <a:off x="328749" y="158000"/>
            <a:ext cx="8786375" cy="583565"/>
          </a:xfrm>
          <a:prstGeom prst="rect">
            <a:avLst/>
          </a:prstGeom>
          <a:noFill/>
          <a:ln/>
        </p:spPr>
        <p:txBody>
          <a:bodyPr vert="horz" wrap="square" lIns="91440" tIns="45720" rIns="91440" bIns="45720" rtlCol="0" anchor="t" anchorCtr="0">
            <a:normAutofit/>
          </a:bodyPr>
          <a:lstStyle/>
          <a:p>
            <a:pPr algn="l">
              <a:lnSpc>
                <a:spcPct val="80000"/>
              </a:lnSpc>
              <a:spcBef>
                <a:spcPct val="0"/>
              </a:spcBef>
            </a:pPr>
            <a:r>
              <a:rPr lang="en-US" sz="3200" b="1">
                <a:solidFill>
                  <a:srgbClr val="404040">
                    <a:alpha val="100000"/>
                  </a:srgbClr>
                </a:solidFill>
                <a:latin typeface="微软雅黑"/>
                <a:ea typeface="微软雅黑"/>
                <a:cs typeface="微软雅黑"/>
              </a:rPr>
              <a:t>PCA算法数学原理</a:t>
            </a:r>
          </a:p>
        </p:txBody>
      </p:sp>
      <p:sp>
        <p:nvSpPr>
          <p:cNvPr id="67" name="文本框 66">
            <a:extLst>
              <a:ext uri="{FF2B5EF4-FFF2-40B4-BE49-F238E27FC236}">
                <a16:creationId xmlns:a16="http://schemas.microsoft.com/office/drawing/2014/main" id="{9BFE81CF-DB76-E48E-9CBD-CCFE5011E2E2}"/>
              </a:ext>
            </a:extLst>
          </p:cNvPr>
          <p:cNvSpPr txBox="1"/>
          <p:nvPr/>
        </p:nvSpPr>
        <p:spPr>
          <a:xfrm>
            <a:off x="425227" y="921760"/>
            <a:ext cx="7816787" cy="2308324"/>
          </a:xfrm>
          <a:prstGeom prst="rect">
            <a:avLst/>
          </a:prstGeom>
          <a:noFill/>
        </p:spPr>
        <p:txBody>
          <a:bodyPr wrap="square" rtlCol="0">
            <a:spAutoFit/>
          </a:bodyPr>
          <a:lstStyle/>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rPr>
              <a:t>降维：所有图片构成的</a:t>
            </a:r>
            <a:r>
              <a:rPr lang="en-US" altLang="zh-CN" sz="1800" kern="100" dirty="0">
                <a:effectLst/>
                <a:latin typeface="Times New Roman" panose="02020603050405020304" pitchFamily="18" charset="0"/>
                <a:ea typeface="宋体" panose="02010600030101010101" pitchFamily="2" charset="-122"/>
              </a:rPr>
              <a:t>3</a:t>
            </a:r>
            <a:r>
              <a:rPr lang="zh-CN" altLang="zh-CN" sz="1800" kern="100" dirty="0">
                <a:effectLst/>
                <a:latin typeface="Times New Roman" panose="02020603050405020304" pitchFamily="18" charset="0"/>
                <a:ea typeface="宋体" panose="02010600030101010101" pitchFamily="2" charset="-122"/>
              </a:rPr>
              <a:t>维矩阵降维成</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维，提升运算速度；</a:t>
            </a:r>
          </a:p>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rPr>
              <a:t>标准化：求所有图像各像素点的平均值，即平均脸；</a:t>
            </a:r>
          </a:p>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rPr>
              <a:t>中心化：原始数据减去平均量，中心化每一列为一张图；</a:t>
            </a:r>
          </a:p>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rPr>
              <a:t>由中心化向量得到协方差矩阵；</a:t>
            </a:r>
          </a:p>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rPr>
              <a:t>求解主成分：求解协方差矩阵的特征值与特征向量，对特征值和特征向量进行降序排序，取前</a:t>
            </a:r>
            <a:r>
              <a:rPr lang="en-US" altLang="zh-CN" sz="1800" kern="100" dirty="0">
                <a:effectLst/>
                <a:latin typeface="Times New Roman" panose="02020603050405020304" pitchFamily="18" charset="0"/>
                <a:ea typeface="宋体" panose="02010600030101010101" pitchFamily="2" charset="-122"/>
              </a:rPr>
              <a:t>d</a:t>
            </a:r>
            <a:r>
              <a:rPr lang="zh-CN" altLang="zh-CN" sz="1800" kern="100" dirty="0">
                <a:effectLst/>
                <a:latin typeface="Times New Roman" panose="02020603050405020304" pitchFamily="18" charset="0"/>
                <a:ea typeface="宋体" panose="02010600030101010101" pitchFamily="2" charset="-122"/>
              </a:rPr>
              <a:t>个特征向量，这</a:t>
            </a:r>
            <a:r>
              <a:rPr lang="en-US" altLang="zh-CN" sz="1800" kern="100" dirty="0">
                <a:effectLst/>
                <a:latin typeface="Times New Roman" panose="02020603050405020304" pitchFamily="18" charset="0"/>
                <a:ea typeface="宋体" panose="02010600030101010101" pitchFamily="2" charset="-122"/>
              </a:rPr>
              <a:t>d</a:t>
            </a:r>
            <a:r>
              <a:rPr lang="zh-CN" altLang="zh-CN" sz="1800" kern="100" dirty="0">
                <a:effectLst/>
                <a:latin typeface="Times New Roman" panose="02020603050405020304" pitchFamily="18" charset="0"/>
                <a:ea typeface="宋体" panose="02010600030101010101" pitchFamily="2" charset="-122"/>
              </a:rPr>
              <a:t>个特征向量组成的矩阵</a:t>
            </a:r>
            <a:r>
              <a:rPr lang="en-US" altLang="zh-CN" sz="1800" kern="100" dirty="0">
                <a:effectLst/>
                <a:latin typeface="Times New Roman" panose="02020603050405020304" pitchFamily="18" charset="0"/>
                <a:ea typeface="宋体" panose="02010600030101010101" pitchFamily="2" charset="-122"/>
              </a:rPr>
              <a:t>X</a:t>
            </a:r>
            <a:r>
              <a:rPr lang="zh-CN" altLang="zh-CN" sz="1800" kern="100" dirty="0">
                <a:effectLst/>
                <a:latin typeface="Times New Roman" panose="02020603050405020304" pitchFamily="18" charset="0"/>
                <a:ea typeface="宋体" panose="02010600030101010101" pitchFamily="2" charset="-122"/>
              </a:rPr>
              <a:t>即为选取的主成分</a:t>
            </a:r>
          </a:p>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rPr>
              <a:t>根据选取的</a:t>
            </a:r>
            <a:r>
              <a:rPr lang="en-US" altLang="zh-CN" sz="1800" kern="100" dirty="0">
                <a:effectLst/>
                <a:latin typeface="Times New Roman" panose="02020603050405020304" pitchFamily="18" charset="0"/>
                <a:ea typeface="宋体" panose="02010600030101010101" pitchFamily="2" charset="-122"/>
              </a:rPr>
              <a:t>d</a:t>
            </a:r>
            <a:r>
              <a:rPr lang="zh-CN" altLang="zh-CN" sz="1800" kern="100" dirty="0">
                <a:effectLst/>
                <a:latin typeface="Times New Roman" panose="02020603050405020304" pitchFamily="18" charset="0"/>
                <a:ea typeface="宋体" panose="02010600030101010101" pitchFamily="2" charset="-122"/>
              </a:rPr>
              <a:t>个特征向量构造特征脸</a:t>
            </a:r>
            <a:r>
              <a:rPr lang="en-US" altLang="zh-CN" sz="1800" kern="100" dirty="0">
                <a:effectLst/>
                <a:latin typeface="Times New Roman" panose="02020603050405020304" pitchFamily="18" charset="0"/>
                <a:ea typeface="宋体" panose="02010600030101010101" pitchFamily="2" charset="-122"/>
              </a:rPr>
              <a:t>W</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W*X</a:t>
            </a:r>
            <a:r>
              <a:rPr lang="zh-CN" altLang="zh-CN" sz="1800" kern="100" dirty="0">
                <a:effectLst/>
                <a:latin typeface="Times New Roman" panose="02020603050405020304" pitchFamily="18" charset="0"/>
                <a:ea typeface="宋体" panose="02010600030101010101" pitchFamily="2" charset="-122"/>
              </a:rPr>
              <a:t>映射到脸空间，重构人脸</a:t>
            </a:r>
          </a:p>
        </p:txBody>
      </p:sp>
      <p:pic>
        <p:nvPicPr>
          <p:cNvPr id="68" name="图片 67">
            <a:extLst>
              <a:ext uri="{FF2B5EF4-FFF2-40B4-BE49-F238E27FC236}">
                <a16:creationId xmlns:a16="http://schemas.microsoft.com/office/drawing/2014/main" id="{88360440-36F6-4D70-623A-DB72EC806EAF}"/>
              </a:ext>
            </a:extLst>
          </p:cNvPr>
          <p:cNvPicPr>
            <a:picLocks noChangeAspect="1"/>
          </p:cNvPicPr>
          <p:nvPr/>
        </p:nvPicPr>
        <p:blipFill>
          <a:blip r:embed="rId4"/>
          <a:stretch>
            <a:fillRect/>
          </a:stretch>
        </p:blipFill>
        <p:spPr>
          <a:xfrm>
            <a:off x="8350641" y="1255883"/>
            <a:ext cx="3821191" cy="2648085"/>
          </a:xfrm>
          <a:prstGeom prst="rect">
            <a:avLst/>
          </a:prstGeom>
        </p:spPr>
      </p:pic>
      <p:pic>
        <p:nvPicPr>
          <p:cNvPr id="69" name="图片 68">
            <a:extLst>
              <a:ext uri="{FF2B5EF4-FFF2-40B4-BE49-F238E27FC236}">
                <a16:creationId xmlns:a16="http://schemas.microsoft.com/office/drawing/2014/main" id="{FBBFF187-FDDB-AE43-55C2-20726FB3C2A3}"/>
              </a:ext>
            </a:extLst>
          </p:cNvPr>
          <p:cNvPicPr>
            <a:picLocks noChangeAspect="1"/>
          </p:cNvPicPr>
          <p:nvPr/>
        </p:nvPicPr>
        <p:blipFill>
          <a:blip r:embed="rId5"/>
          <a:stretch>
            <a:fillRect/>
          </a:stretch>
        </p:blipFill>
        <p:spPr>
          <a:xfrm>
            <a:off x="508511" y="4075661"/>
            <a:ext cx="3091283" cy="2755193"/>
          </a:xfrm>
          <a:prstGeom prst="rect">
            <a:avLst/>
          </a:prstGeom>
        </p:spPr>
      </p:pic>
      <p:pic>
        <p:nvPicPr>
          <p:cNvPr id="70" name="图片 69">
            <a:extLst>
              <a:ext uri="{FF2B5EF4-FFF2-40B4-BE49-F238E27FC236}">
                <a16:creationId xmlns:a16="http://schemas.microsoft.com/office/drawing/2014/main" id="{35B293FC-F510-E7E0-F766-65B9810C036F}"/>
              </a:ext>
            </a:extLst>
          </p:cNvPr>
          <p:cNvPicPr>
            <a:picLocks noChangeAspect="1"/>
          </p:cNvPicPr>
          <p:nvPr/>
        </p:nvPicPr>
        <p:blipFill>
          <a:blip r:embed="rId6"/>
          <a:stretch>
            <a:fillRect/>
          </a:stretch>
        </p:blipFill>
        <p:spPr>
          <a:xfrm>
            <a:off x="4294640" y="4083371"/>
            <a:ext cx="3139614" cy="2774629"/>
          </a:xfrm>
          <a:prstGeom prst="rect">
            <a:avLst/>
          </a:prstGeom>
        </p:spPr>
      </p:pic>
      <p:pic>
        <p:nvPicPr>
          <p:cNvPr id="71" name="图片 70">
            <a:extLst>
              <a:ext uri="{FF2B5EF4-FFF2-40B4-BE49-F238E27FC236}">
                <a16:creationId xmlns:a16="http://schemas.microsoft.com/office/drawing/2014/main" id="{F5134399-E271-5CA2-31CD-3F852AB5DC97}"/>
              </a:ext>
            </a:extLst>
          </p:cNvPr>
          <p:cNvPicPr>
            <a:picLocks noChangeAspect="1"/>
          </p:cNvPicPr>
          <p:nvPr/>
        </p:nvPicPr>
        <p:blipFill>
          <a:blip r:embed="rId7"/>
          <a:stretch>
            <a:fillRect/>
          </a:stretch>
        </p:blipFill>
        <p:spPr>
          <a:xfrm>
            <a:off x="8076996" y="4037957"/>
            <a:ext cx="3140960" cy="279403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8D8D8">
            <a:alpha val="50000"/>
          </a:srgbClr>
        </a:solidFill>
        <a:effectLst/>
      </p:bgPr>
    </p:bg>
    <p:spTree>
      <p:nvGrpSpPr>
        <p:cNvPr id="1" name=""/>
        <p:cNvGrpSpPr/>
        <p:nvPr/>
      </p:nvGrpSpPr>
      <p:grpSpPr>
        <a:xfrm>
          <a:off x="0" y="0"/>
          <a:ext cx="0" cy="0"/>
          <a:chOff x="0" y="0"/>
          <a:chExt cx="0" cy="0"/>
        </a:xfrm>
      </p:grpSpPr>
      <p:sp>
        <p:nvSpPr>
          <p:cNvPr id="2" name="AutoShape 2"/>
          <p:cNvSpPr/>
          <p:nvPr/>
        </p:nvSpPr>
        <p:spPr>
          <a:xfrm>
            <a:off x="0" y="0"/>
            <a:ext cx="12192000" cy="6858000"/>
          </a:xfrm>
          <a:prstGeom prst="rect">
            <a:avLst/>
          </a:prstGeom>
          <a:blipFill dpi="0" rotWithShape="1">
            <a:blip r:embed="rId2">
              <a:alphaModFix amt="50000"/>
            </a:blip>
            <a:tile tx="0" ty="0" sx="100000" sy="100000"/>
          </a:blipFill>
          <a:ln/>
        </p:spPr>
        <p:txBody>
          <a:bodyPr/>
          <a:lstStyle/>
          <a:p>
            <a:endParaRPr lang="zh-CN" altLang="en-US"/>
          </a:p>
        </p:txBody>
      </p:sp>
      <p:grpSp>
        <p:nvGrpSpPr>
          <p:cNvPr id="3" name="Group 3"/>
          <p:cNvGrpSpPr/>
          <p:nvPr/>
        </p:nvGrpSpPr>
        <p:grpSpPr>
          <a:xfrm>
            <a:off x="6502432" y="-2847022"/>
            <a:ext cx="5696808" cy="5694140"/>
            <a:chOff x="6502432" y="-2847022"/>
            <a:chExt cx="5696808" cy="5694140"/>
          </a:xfrm>
        </p:grpSpPr>
        <p:sp>
          <p:nvSpPr>
            <p:cNvPr id="4" name="Freeform 4"/>
            <p:cNvSpPr/>
            <p:nvPr/>
          </p:nvSpPr>
          <p:spPr>
            <a:xfrm>
              <a:off x="9504426" y="-2558224"/>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 name="Freeform 5"/>
            <p:cNvSpPr/>
            <p:nvPr/>
          </p:nvSpPr>
          <p:spPr>
            <a:xfrm>
              <a:off x="9949624" y="-2438971"/>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 name="Freeform 6"/>
            <p:cNvSpPr/>
            <p:nvPr/>
          </p:nvSpPr>
          <p:spPr>
            <a:xfrm>
              <a:off x="10466260" y="-214493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7" name="Freeform 7"/>
            <p:cNvSpPr/>
            <p:nvPr/>
          </p:nvSpPr>
          <p:spPr>
            <a:xfrm>
              <a:off x="10842593" y="-1930241"/>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8" name="Freeform 8"/>
            <p:cNvSpPr/>
            <p:nvPr/>
          </p:nvSpPr>
          <p:spPr>
            <a:xfrm>
              <a:off x="11017472" y="-1498378"/>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9" name="Freeform 9"/>
            <p:cNvSpPr/>
            <p:nvPr/>
          </p:nvSpPr>
          <p:spPr>
            <a:xfrm>
              <a:off x="11269123" y="-93926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0" name="Freeform 10"/>
            <p:cNvSpPr/>
            <p:nvPr/>
          </p:nvSpPr>
          <p:spPr>
            <a:xfrm>
              <a:off x="11401616" y="-298132"/>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1" name="Freeform 11"/>
            <p:cNvSpPr/>
            <p:nvPr/>
          </p:nvSpPr>
          <p:spPr>
            <a:xfrm>
              <a:off x="11383041" y="160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2" name="Freeform 12"/>
            <p:cNvSpPr/>
            <p:nvPr/>
          </p:nvSpPr>
          <p:spPr>
            <a:xfrm>
              <a:off x="11274457" y="536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3" name="Freeform 13"/>
            <p:cNvSpPr/>
            <p:nvPr/>
          </p:nvSpPr>
          <p:spPr>
            <a:xfrm>
              <a:off x="11049191" y="989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4" name="Freeform 14"/>
            <p:cNvSpPr/>
            <p:nvPr/>
          </p:nvSpPr>
          <p:spPr>
            <a:xfrm>
              <a:off x="6796468" y="-10468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5" name="Freeform 15"/>
            <p:cNvSpPr/>
            <p:nvPr/>
          </p:nvSpPr>
          <p:spPr>
            <a:xfrm>
              <a:off x="6804470" y="-801529"/>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6" name="Freeform 16"/>
            <p:cNvSpPr/>
            <p:nvPr/>
          </p:nvSpPr>
          <p:spPr>
            <a:xfrm>
              <a:off x="6984682" y="-1251966"/>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7" name="Freeform 17"/>
            <p:cNvSpPr/>
            <p:nvPr/>
          </p:nvSpPr>
          <p:spPr>
            <a:xfrm>
              <a:off x="7199281" y="-179251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8" name="Freeform 18"/>
            <p:cNvSpPr/>
            <p:nvPr/>
          </p:nvSpPr>
          <p:spPr>
            <a:xfrm>
              <a:off x="7694771" y="-2163413"/>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9" name="Freeform 19"/>
            <p:cNvSpPr/>
            <p:nvPr/>
          </p:nvSpPr>
          <p:spPr>
            <a:xfrm>
              <a:off x="8211408" y="-2478786"/>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0" name="Freeform 20"/>
            <p:cNvSpPr/>
            <p:nvPr/>
          </p:nvSpPr>
          <p:spPr>
            <a:xfrm>
              <a:off x="6502432" y="-2847022"/>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1" name="Freeform 21"/>
            <p:cNvSpPr/>
            <p:nvPr/>
          </p:nvSpPr>
          <p:spPr>
            <a:xfrm>
              <a:off x="8839391" y="202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2" name="Freeform 22"/>
            <p:cNvSpPr/>
            <p:nvPr/>
          </p:nvSpPr>
          <p:spPr>
            <a:xfrm>
              <a:off x="8688419" y="549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3" name="Freeform 23"/>
            <p:cNvSpPr/>
            <p:nvPr/>
          </p:nvSpPr>
          <p:spPr>
            <a:xfrm>
              <a:off x="7620571" y="-1736884"/>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4" name="Freeform 24"/>
            <p:cNvSpPr/>
            <p:nvPr/>
          </p:nvSpPr>
          <p:spPr>
            <a:xfrm>
              <a:off x="10095357" y="-820102"/>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5" name="Freeform 25"/>
            <p:cNvSpPr/>
            <p:nvPr/>
          </p:nvSpPr>
          <p:spPr>
            <a:xfrm>
              <a:off x="9787985" y="-806863"/>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grpSp>
        <p:nvGrpSpPr>
          <p:cNvPr id="26" name="Group 26"/>
          <p:cNvGrpSpPr/>
          <p:nvPr/>
        </p:nvGrpSpPr>
        <p:grpSpPr>
          <a:xfrm>
            <a:off x="-7144" y="4010978"/>
            <a:ext cx="5696808" cy="5694140"/>
            <a:chOff x="-7144" y="4010978"/>
            <a:chExt cx="5696808" cy="5694140"/>
          </a:xfrm>
        </p:grpSpPr>
        <p:sp>
          <p:nvSpPr>
            <p:cNvPr id="27" name="Freeform 27"/>
            <p:cNvSpPr/>
            <p:nvPr/>
          </p:nvSpPr>
          <p:spPr>
            <a:xfrm>
              <a:off x="4759547" y="591874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8" name="Freeform 28"/>
            <p:cNvSpPr/>
            <p:nvPr/>
          </p:nvSpPr>
          <p:spPr>
            <a:xfrm>
              <a:off x="4892040" y="6559868"/>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9" name="Freeform 29"/>
            <p:cNvSpPr/>
            <p:nvPr/>
          </p:nvSpPr>
          <p:spPr>
            <a:xfrm>
              <a:off x="4873466" y="7018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0" name="Freeform 30"/>
            <p:cNvSpPr/>
            <p:nvPr/>
          </p:nvSpPr>
          <p:spPr>
            <a:xfrm>
              <a:off x="4764881" y="7394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1" name="Freeform 31"/>
            <p:cNvSpPr/>
            <p:nvPr/>
          </p:nvSpPr>
          <p:spPr>
            <a:xfrm>
              <a:off x="4539615" y="7847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2" name="Freeform 32"/>
            <p:cNvSpPr/>
            <p:nvPr/>
          </p:nvSpPr>
          <p:spPr>
            <a:xfrm>
              <a:off x="639318" y="7876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3" name="Freeform 33"/>
            <p:cNvSpPr/>
            <p:nvPr/>
          </p:nvSpPr>
          <p:spPr>
            <a:xfrm>
              <a:off x="342614" y="7270052"/>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4" name="Freeform 34"/>
            <p:cNvSpPr/>
            <p:nvPr/>
          </p:nvSpPr>
          <p:spPr>
            <a:xfrm>
              <a:off x="286893" y="675332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5" name="Freeform 35"/>
            <p:cNvSpPr/>
            <p:nvPr/>
          </p:nvSpPr>
          <p:spPr>
            <a:xfrm>
              <a:off x="294894" y="6056471"/>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6" name="Freeform 36"/>
            <p:cNvSpPr/>
            <p:nvPr/>
          </p:nvSpPr>
          <p:spPr>
            <a:xfrm>
              <a:off x="475012" y="5606034"/>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7" name="Freeform 37"/>
            <p:cNvSpPr/>
            <p:nvPr/>
          </p:nvSpPr>
          <p:spPr>
            <a:xfrm>
              <a:off x="689705" y="506549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8" name="AutoShape 38"/>
            <p:cNvSpPr/>
            <p:nvPr/>
          </p:nvSpPr>
          <p:spPr>
            <a:xfrm>
              <a:off x="1505807"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9" name="AutoShape 39"/>
            <p:cNvSpPr/>
            <p:nvPr/>
          </p:nvSpPr>
          <p:spPr>
            <a:xfrm>
              <a:off x="4036219"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0" name="Freeform 40"/>
            <p:cNvSpPr/>
            <p:nvPr/>
          </p:nvSpPr>
          <p:spPr>
            <a:xfrm>
              <a:off x="1876711" y="8793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1" name="Freeform 41"/>
            <p:cNvSpPr/>
            <p:nvPr/>
          </p:nvSpPr>
          <p:spPr>
            <a:xfrm>
              <a:off x="2385441" y="8875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2" name="Freeform 42"/>
            <p:cNvSpPr/>
            <p:nvPr/>
          </p:nvSpPr>
          <p:spPr>
            <a:xfrm>
              <a:off x="2888932" y="8889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3" name="Freeform 43"/>
            <p:cNvSpPr/>
            <p:nvPr/>
          </p:nvSpPr>
          <p:spPr>
            <a:xfrm>
              <a:off x="3352610" y="8793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4" name="Freeform 44"/>
            <p:cNvSpPr/>
            <p:nvPr/>
          </p:nvSpPr>
          <p:spPr>
            <a:xfrm>
              <a:off x="-7144" y="4010978"/>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5" name="Freeform 45"/>
            <p:cNvSpPr/>
            <p:nvPr/>
          </p:nvSpPr>
          <p:spPr>
            <a:xfrm>
              <a:off x="2329815" y="7060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6" name="Freeform 46"/>
            <p:cNvSpPr/>
            <p:nvPr/>
          </p:nvSpPr>
          <p:spPr>
            <a:xfrm>
              <a:off x="2178749" y="7407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7" name="Freeform 47"/>
            <p:cNvSpPr/>
            <p:nvPr/>
          </p:nvSpPr>
          <p:spPr>
            <a:xfrm>
              <a:off x="1110996" y="5121116"/>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8" name="Freeform 48"/>
            <p:cNvSpPr/>
            <p:nvPr/>
          </p:nvSpPr>
          <p:spPr>
            <a:xfrm>
              <a:off x="3585781" y="6037898"/>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9" name="Freeform 49"/>
            <p:cNvSpPr/>
            <p:nvPr/>
          </p:nvSpPr>
          <p:spPr>
            <a:xfrm>
              <a:off x="3278410" y="6051137"/>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cxnSp>
        <p:nvCxnSpPr>
          <p:cNvPr id="50" name="Connector 50"/>
          <p:cNvCxnSpPr/>
          <p:nvPr/>
        </p:nvCxnSpPr>
        <p:spPr>
          <a:xfrm>
            <a:off x="404502" y="788535"/>
            <a:ext cx="7200000" cy="0"/>
          </a:xfrm>
          <a:prstGeom prst="line">
            <a:avLst/>
          </a:prstGeom>
          <a:ln w="57150">
            <a:gradFill>
              <a:gsLst>
                <a:gs pos="0">
                  <a:srgbClr val="B60D4D">
                    <a:alpha val="100000"/>
                  </a:srgbClr>
                </a:gs>
                <a:gs pos="100000">
                  <a:srgbClr val="B60D4D">
                    <a:alpha val="0"/>
                  </a:srgbClr>
                </a:gs>
              </a:gsLst>
              <a:lin ang="0"/>
            </a:gradFill>
            <a:prstDash val="solid"/>
            <a:headEnd type="none"/>
            <a:tailEnd type="none"/>
          </a:ln>
        </p:spPr>
      </p:cxnSp>
      <p:pic>
        <p:nvPicPr>
          <p:cNvPr id="51" name="Picture 51"/>
          <p:cNvPicPr>
            <a:picLocks noChangeAspect="1"/>
          </p:cNvPicPr>
          <p:nvPr/>
        </p:nvPicPr>
        <p:blipFill>
          <a:blip r:embed="rId3"/>
          <a:srcRect l="18728" t="13664" r="20195" b="6852"/>
          <a:stretch>
            <a:fillRect/>
          </a:stretch>
        </p:blipFill>
        <p:spPr>
          <a:xfrm>
            <a:off x="11201759" y="0"/>
            <a:ext cx="990240" cy="981777"/>
          </a:xfrm>
          <a:prstGeom prst="rect">
            <a:avLst/>
          </a:prstGeom>
          <a:noFill/>
        </p:spPr>
      </p:pic>
      <p:sp>
        <p:nvSpPr>
          <p:cNvPr id="52" name="TextBox 52"/>
          <p:cNvSpPr txBox="1"/>
          <p:nvPr/>
        </p:nvSpPr>
        <p:spPr>
          <a:xfrm>
            <a:off x="671082" y="2141002"/>
            <a:ext cx="8270863" cy="1887093"/>
          </a:xfrm>
          <a:prstGeom prst="rect">
            <a:avLst/>
          </a:prstGeom>
          <a:ln/>
        </p:spPr>
        <p:txBody>
          <a:bodyPr vert="horz" wrap="square" lIns="123825" tIns="123825" rIns="57150" bIns="123825" rtlCol="0" anchor="t" anchorCtr="0">
            <a:normAutofit/>
          </a:bodyPr>
          <a:lstStyle/>
          <a:p>
            <a:pPr>
              <a:lnSpc>
                <a:spcPct val="150000"/>
              </a:lnSpc>
            </a:pPr>
            <a:endParaRPr lang="en-US" sz="8000" b="1" dirty="0">
              <a:latin typeface="Microsoft Yahei"/>
              <a:ea typeface="Microsoft Yahei"/>
              <a:cs typeface="Microsoft Yahei"/>
            </a:endParaRPr>
          </a:p>
        </p:txBody>
      </p:sp>
      <p:sp>
        <p:nvSpPr>
          <p:cNvPr id="54" name="文本框 53">
            <a:extLst>
              <a:ext uri="{FF2B5EF4-FFF2-40B4-BE49-F238E27FC236}">
                <a16:creationId xmlns:a16="http://schemas.microsoft.com/office/drawing/2014/main" id="{BA35F149-7D30-94B3-3485-BC2E16579A9B}"/>
              </a:ext>
            </a:extLst>
          </p:cNvPr>
          <p:cNvSpPr txBox="1"/>
          <p:nvPr/>
        </p:nvSpPr>
        <p:spPr>
          <a:xfrm>
            <a:off x="2048923" y="2081990"/>
            <a:ext cx="1861470" cy="1323439"/>
          </a:xfrm>
          <a:prstGeom prst="rect">
            <a:avLst/>
          </a:prstGeom>
          <a:noFill/>
        </p:spPr>
        <p:txBody>
          <a:bodyPr wrap="square" rtlCol="0">
            <a:spAutoFit/>
          </a:bodyPr>
          <a:lstStyle/>
          <a:p>
            <a:r>
              <a:rPr lang="en-US" altLang="zh-CN" sz="8000" b="1" dirty="0">
                <a:latin typeface="微软雅黑" panose="020B0503020204020204" pitchFamily="34" charset="-122"/>
                <a:ea typeface="微软雅黑" panose="020B0503020204020204" pitchFamily="34" charset="-122"/>
              </a:rPr>
              <a:t>02</a:t>
            </a:r>
            <a:endParaRPr lang="zh-CN" altLang="en-US" sz="8000" b="1" dirty="0">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41974EC9-579C-4973-44C3-B9392103C8C9}"/>
              </a:ext>
            </a:extLst>
          </p:cNvPr>
          <p:cNvSpPr txBox="1"/>
          <p:nvPr/>
        </p:nvSpPr>
        <p:spPr>
          <a:xfrm>
            <a:off x="1110996" y="3960768"/>
            <a:ext cx="8155686" cy="646331"/>
          </a:xfrm>
          <a:prstGeom prst="rect">
            <a:avLst/>
          </a:prstGeom>
          <a:noFill/>
        </p:spPr>
        <p:txBody>
          <a:bodyPr wrap="square" rtlCol="0">
            <a:spAutoFit/>
          </a:bodyPr>
          <a:lstStyle/>
          <a:p>
            <a:r>
              <a:rPr lang="en-US" altLang="zh-CN" dirty="0"/>
              <a:t>	</a:t>
            </a:r>
            <a:r>
              <a:rPr lang="en-US" altLang="zh-CN" sz="3600" b="1" dirty="0">
                <a:latin typeface="微软雅黑" panose="020B0503020204020204" pitchFamily="34" charset="-122"/>
                <a:ea typeface="微软雅黑" panose="020B0503020204020204" pitchFamily="34" charset="-122"/>
              </a:rPr>
              <a:t>KNN</a:t>
            </a:r>
            <a:r>
              <a:rPr lang="zh-CN" altLang="en-US" sz="3600" dirty="0">
                <a:latin typeface="微软雅黑" panose="020B0503020204020204" pitchFamily="34" charset="-122"/>
                <a:ea typeface="微软雅黑" panose="020B0503020204020204" pitchFamily="34" charset="-122"/>
              </a:rPr>
              <a:t>算法</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8D8D8">
            <a:alpha val="50000"/>
          </a:srgbClr>
        </a:solidFill>
        <a:effectLst/>
      </p:bgPr>
    </p:bg>
    <p:spTree>
      <p:nvGrpSpPr>
        <p:cNvPr id="1" name=""/>
        <p:cNvGrpSpPr/>
        <p:nvPr/>
      </p:nvGrpSpPr>
      <p:grpSpPr>
        <a:xfrm>
          <a:off x="0" y="0"/>
          <a:ext cx="0" cy="0"/>
          <a:chOff x="0" y="0"/>
          <a:chExt cx="0" cy="0"/>
        </a:xfrm>
      </p:grpSpPr>
      <p:sp>
        <p:nvSpPr>
          <p:cNvPr id="2" name="AutoShape 2"/>
          <p:cNvSpPr/>
          <p:nvPr/>
        </p:nvSpPr>
        <p:spPr>
          <a:xfrm>
            <a:off x="0" y="0"/>
            <a:ext cx="12192000" cy="6858000"/>
          </a:xfrm>
          <a:prstGeom prst="rect">
            <a:avLst/>
          </a:prstGeom>
          <a:blipFill dpi="0" rotWithShape="1">
            <a:blip r:embed="rId2">
              <a:alphaModFix amt="50000"/>
            </a:blip>
            <a:tile tx="0" ty="0" sx="100000" sy="100000"/>
          </a:blipFill>
          <a:ln/>
        </p:spPr>
        <p:txBody>
          <a:bodyPr/>
          <a:lstStyle/>
          <a:p>
            <a:endParaRPr lang="zh-CN" altLang="en-US"/>
          </a:p>
        </p:txBody>
      </p:sp>
      <p:grpSp>
        <p:nvGrpSpPr>
          <p:cNvPr id="3" name="Group 3"/>
          <p:cNvGrpSpPr/>
          <p:nvPr/>
        </p:nvGrpSpPr>
        <p:grpSpPr>
          <a:xfrm>
            <a:off x="6502432" y="-2847022"/>
            <a:ext cx="5696808" cy="5694140"/>
            <a:chOff x="6502432" y="-2847022"/>
            <a:chExt cx="5696808" cy="5694140"/>
          </a:xfr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p:grpSpPr>
        <p:sp>
          <p:nvSpPr>
            <p:cNvPr id="4" name="Freeform 4"/>
            <p:cNvSpPr/>
            <p:nvPr/>
          </p:nvSpPr>
          <p:spPr>
            <a:xfrm>
              <a:off x="9504426" y="-2558224"/>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 name="Freeform 5"/>
            <p:cNvSpPr/>
            <p:nvPr/>
          </p:nvSpPr>
          <p:spPr>
            <a:xfrm>
              <a:off x="9949624" y="-2438971"/>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 name="Freeform 6"/>
            <p:cNvSpPr/>
            <p:nvPr/>
          </p:nvSpPr>
          <p:spPr>
            <a:xfrm>
              <a:off x="10466260" y="-214493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7" name="Freeform 7"/>
            <p:cNvSpPr/>
            <p:nvPr/>
          </p:nvSpPr>
          <p:spPr>
            <a:xfrm>
              <a:off x="10842593" y="-1930241"/>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8" name="Freeform 8"/>
            <p:cNvSpPr/>
            <p:nvPr/>
          </p:nvSpPr>
          <p:spPr>
            <a:xfrm>
              <a:off x="11017472" y="-1498378"/>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9" name="Freeform 9"/>
            <p:cNvSpPr/>
            <p:nvPr/>
          </p:nvSpPr>
          <p:spPr>
            <a:xfrm>
              <a:off x="11269123" y="-93926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0" name="Freeform 10"/>
            <p:cNvSpPr/>
            <p:nvPr/>
          </p:nvSpPr>
          <p:spPr>
            <a:xfrm>
              <a:off x="11401616" y="-298132"/>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1" name="Freeform 11"/>
            <p:cNvSpPr/>
            <p:nvPr/>
          </p:nvSpPr>
          <p:spPr>
            <a:xfrm>
              <a:off x="11383041" y="160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2" name="Freeform 12"/>
            <p:cNvSpPr/>
            <p:nvPr/>
          </p:nvSpPr>
          <p:spPr>
            <a:xfrm>
              <a:off x="11274457" y="536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3" name="Freeform 13"/>
            <p:cNvSpPr/>
            <p:nvPr/>
          </p:nvSpPr>
          <p:spPr>
            <a:xfrm>
              <a:off x="11049191" y="989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4" name="Freeform 14"/>
            <p:cNvSpPr/>
            <p:nvPr/>
          </p:nvSpPr>
          <p:spPr>
            <a:xfrm>
              <a:off x="7148893" y="1018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5" name="Freeform 15"/>
            <p:cNvSpPr/>
            <p:nvPr/>
          </p:nvSpPr>
          <p:spPr>
            <a:xfrm>
              <a:off x="6852190" y="412051"/>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6" name="Freeform 16"/>
            <p:cNvSpPr/>
            <p:nvPr/>
          </p:nvSpPr>
          <p:spPr>
            <a:xfrm>
              <a:off x="6796468" y="-10468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7" name="Freeform 17"/>
            <p:cNvSpPr/>
            <p:nvPr/>
          </p:nvSpPr>
          <p:spPr>
            <a:xfrm>
              <a:off x="6804470" y="-801529"/>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8" name="Freeform 18"/>
            <p:cNvSpPr/>
            <p:nvPr/>
          </p:nvSpPr>
          <p:spPr>
            <a:xfrm>
              <a:off x="6984682" y="-1251966"/>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19" name="Freeform 19"/>
            <p:cNvSpPr/>
            <p:nvPr/>
          </p:nvSpPr>
          <p:spPr>
            <a:xfrm>
              <a:off x="7199281" y="-179251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0" name="Freeform 20"/>
            <p:cNvSpPr/>
            <p:nvPr/>
          </p:nvSpPr>
          <p:spPr>
            <a:xfrm>
              <a:off x="7694771" y="-2163413"/>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1" name="Freeform 21"/>
            <p:cNvSpPr/>
            <p:nvPr/>
          </p:nvSpPr>
          <p:spPr>
            <a:xfrm>
              <a:off x="8211408" y="-2478786"/>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2" name="AutoShape 22"/>
            <p:cNvSpPr/>
            <p:nvPr/>
          </p:nvSpPr>
          <p:spPr>
            <a:xfrm>
              <a:off x="8015383" y="1898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3" name="AutoShape 23"/>
            <p:cNvSpPr/>
            <p:nvPr/>
          </p:nvSpPr>
          <p:spPr>
            <a:xfrm>
              <a:off x="10545795" y="1898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4" name="Freeform 24"/>
            <p:cNvSpPr/>
            <p:nvPr/>
          </p:nvSpPr>
          <p:spPr>
            <a:xfrm>
              <a:off x="8386286" y="1935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5" name="Freeform 25"/>
            <p:cNvSpPr/>
            <p:nvPr/>
          </p:nvSpPr>
          <p:spPr>
            <a:xfrm>
              <a:off x="8895016" y="2017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6" name="Freeform 26"/>
            <p:cNvSpPr/>
            <p:nvPr/>
          </p:nvSpPr>
          <p:spPr>
            <a:xfrm>
              <a:off x="9398508" y="2031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7" name="Freeform 27"/>
            <p:cNvSpPr/>
            <p:nvPr/>
          </p:nvSpPr>
          <p:spPr>
            <a:xfrm>
              <a:off x="9862185" y="1935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8" name="Freeform 28"/>
            <p:cNvSpPr/>
            <p:nvPr/>
          </p:nvSpPr>
          <p:spPr>
            <a:xfrm>
              <a:off x="6502432" y="-2847022"/>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29" name="Freeform 29"/>
            <p:cNvSpPr/>
            <p:nvPr/>
          </p:nvSpPr>
          <p:spPr>
            <a:xfrm>
              <a:off x="8839391" y="202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0" name="Freeform 30"/>
            <p:cNvSpPr/>
            <p:nvPr/>
          </p:nvSpPr>
          <p:spPr>
            <a:xfrm>
              <a:off x="8688419" y="549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1" name="Freeform 31"/>
            <p:cNvSpPr/>
            <p:nvPr/>
          </p:nvSpPr>
          <p:spPr>
            <a:xfrm>
              <a:off x="7620571" y="-1736884"/>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2" name="Freeform 32"/>
            <p:cNvSpPr/>
            <p:nvPr/>
          </p:nvSpPr>
          <p:spPr>
            <a:xfrm>
              <a:off x="10095357" y="-820102"/>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3" name="Freeform 33"/>
            <p:cNvSpPr/>
            <p:nvPr/>
          </p:nvSpPr>
          <p:spPr>
            <a:xfrm>
              <a:off x="9787985" y="-806863"/>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grpSp>
        <p:nvGrpSpPr>
          <p:cNvPr id="34" name="Group 34"/>
          <p:cNvGrpSpPr/>
          <p:nvPr/>
        </p:nvGrpSpPr>
        <p:grpSpPr>
          <a:xfrm>
            <a:off x="-7144" y="4010978"/>
            <a:ext cx="5696808" cy="5694140"/>
            <a:chOff x="-7144" y="4010978"/>
            <a:chExt cx="5696808" cy="5694140"/>
          </a:xfr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p:grpSpPr>
        <p:sp>
          <p:nvSpPr>
            <p:cNvPr id="35" name="Freeform 35"/>
            <p:cNvSpPr/>
            <p:nvPr/>
          </p:nvSpPr>
          <p:spPr>
            <a:xfrm>
              <a:off x="2994851" y="4299776"/>
              <a:ext cx="495491" cy="537877"/>
            </a:xfrm>
            <a:custGeom>
              <a:avLst/>
              <a:gdLst/>
              <a:ahLst/>
              <a:cxnLst/>
              <a:rect l="l" t="t"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6" name="Freeform 36"/>
            <p:cNvSpPr/>
            <p:nvPr/>
          </p:nvSpPr>
          <p:spPr>
            <a:xfrm>
              <a:off x="3440049" y="4419029"/>
              <a:ext cx="673037" cy="633222"/>
            </a:xfrm>
            <a:custGeom>
              <a:avLst/>
              <a:gdLst/>
              <a:ahLst/>
              <a:cxnLst/>
              <a:rect l="l" t="t"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7" name="Freeform 37"/>
            <p:cNvSpPr/>
            <p:nvPr/>
          </p:nvSpPr>
          <p:spPr>
            <a:xfrm>
              <a:off x="3956685" y="4713065"/>
              <a:ext cx="458438" cy="527304"/>
            </a:xfrm>
            <a:custGeom>
              <a:avLst/>
              <a:gdLst/>
              <a:ahLst/>
              <a:cxnLst/>
              <a:rect l="l" t="t"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8" name="Freeform 38"/>
            <p:cNvSpPr/>
            <p:nvPr/>
          </p:nvSpPr>
          <p:spPr>
            <a:xfrm>
              <a:off x="4332922" y="4927759"/>
              <a:ext cx="540544" cy="514064"/>
            </a:xfrm>
            <a:custGeom>
              <a:avLst/>
              <a:gdLst/>
              <a:ahLst/>
              <a:cxnLst/>
              <a:rect l="l" t="t"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39" name="Freeform 39"/>
            <p:cNvSpPr/>
            <p:nvPr/>
          </p:nvSpPr>
          <p:spPr>
            <a:xfrm>
              <a:off x="4507802" y="5359622"/>
              <a:ext cx="604075" cy="590836"/>
            </a:xfrm>
            <a:custGeom>
              <a:avLst/>
              <a:gdLst/>
              <a:ahLst/>
              <a:cxnLst/>
              <a:rect l="l" t="t"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0" name="Freeform 40"/>
            <p:cNvSpPr/>
            <p:nvPr/>
          </p:nvSpPr>
          <p:spPr>
            <a:xfrm>
              <a:off x="4759547" y="5918740"/>
              <a:ext cx="564356" cy="614744"/>
            </a:xfrm>
            <a:custGeom>
              <a:avLst/>
              <a:gdLst/>
              <a:ahLst/>
              <a:cxnLst/>
              <a:rect l="l" t="t"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1" name="Freeform 41"/>
            <p:cNvSpPr/>
            <p:nvPr/>
          </p:nvSpPr>
          <p:spPr>
            <a:xfrm>
              <a:off x="4892040" y="6559868"/>
              <a:ext cx="508730" cy="376238"/>
            </a:xfrm>
            <a:custGeom>
              <a:avLst/>
              <a:gdLst/>
              <a:ahLst/>
              <a:cxnLst/>
              <a:rect l="l" t="t"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2" name="Freeform 42"/>
            <p:cNvSpPr/>
            <p:nvPr/>
          </p:nvSpPr>
          <p:spPr>
            <a:xfrm>
              <a:off x="4873466" y="7018306"/>
              <a:ext cx="508730" cy="288798"/>
            </a:xfrm>
            <a:custGeom>
              <a:avLst/>
              <a:gdLst/>
              <a:ahLst/>
              <a:cxnLst/>
              <a:rect l="l" t="t"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3" name="Freeform 43"/>
            <p:cNvSpPr/>
            <p:nvPr/>
          </p:nvSpPr>
          <p:spPr>
            <a:xfrm>
              <a:off x="4764881" y="7394543"/>
              <a:ext cx="567023" cy="458438"/>
            </a:xfrm>
            <a:custGeom>
              <a:avLst/>
              <a:gdLst/>
              <a:ahLst/>
              <a:cxnLst/>
              <a:rect l="l" t="t"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4" name="Freeform 44"/>
            <p:cNvSpPr/>
            <p:nvPr/>
          </p:nvSpPr>
          <p:spPr>
            <a:xfrm>
              <a:off x="4539615" y="7847648"/>
              <a:ext cx="590836" cy="551117"/>
            </a:xfrm>
            <a:custGeom>
              <a:avLst/>
              <a:gdLst/>
              <a:ahLst/>
              <a:cxnLst/>
              <a:rect l="l" t="t"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5" name="Freeform 45"/>
            <p:cNvSpPr/>
            <p:nvPr/>
          </p:nvSpPr>
          <p:spPr>
            <a:xfrm>
              <a:off x="639318" y="7876794"/>
              <a:ext cx="577596" cy="503396"/>
            </a:xfrm>
            <a:custGeom>
              <a:avLst/>
              <a:gdLst/>
              <a:ahLst/>
              <a:cxnLst/>
              <a:rect l="l" t="t"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6" name="Freeform 46"/>
            <p:cNvSpPr/>
            <p:nvPr/>
          </p:nvSpPr>
          <p:spPr>
            <a:xfrm>
              <a:off x="342614" y="7270052"/>
              <a:ext cx="622649" cy="638556"/>
            </a:xfrm>
            <a:custGeom>
              <a:avLst/>
              <a:gdLst/>
              <a:ahLst/>
              <a:cxnLst/>
              <a:rect l="l" t="t"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7" name="Freeform 47"/>
            <p:cNvSpPr/>
            <p:nvPr/>
          </p:nvSpPr>
          <p:spPr>
            <a:xfrm>
              <a:off x="286893" y="6753320"/>
              <a:ext cx="503396" cy="445103"/>
            </a:xfrm>
            <a:custGeom>
              <a:avLst/>
              <a:gdLst/>
              <a:ahLst/>
              <a:cxnLst/>
              <a:rect l="l" t="t"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8" name="Freeform 48"/>
            <p:cNvSpPr/>
            <p:nvPr/>
          </p:nvSpPr>
          <p:spPr>
            <a:xfrm>
              <a:off x="294894" y="6056471"/>
              <a:ext cx="582930" cy="609409"/>
            </a:xfrm>
            <a:custGeom>
              <a:avLst/>
              <a:gdLst/>
              <a:ahLst/>
              <a:cxnLst/>
              <a:rect l="l" t="t"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49" name="Freeform 49"/>
            <p:cNvSpPr/>
            <p:nvPr/>
          </p:nvSpPr>
          <p:spPr>
            <a:xfrm>
              <a:off x="475012" y="5606034"/>
              <a:ext cx="559118" cy="556450"/>
            </a:xfrm>
            <a:custGeom>
              <a:avLst/>
              <a:gdLst/>
              <a:ahLst/>
              <a:cxnLst/>
              <a:rect l="l" t="t"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0" name="Freeform 50"/>
            <p:cNvSpPr/>
            <p:nvPr/>
          </p:nvSpPr>
          <p:spPr>
            <a:xfrm>
              <a:off x="689705" y="5065490"/>
              <a:ext cx="696849" cy="702183"/>
            </a:xfrm>
            <a:custGeom>
              <a:avLst/>
              <a:gdLst/>
              <a:ahLst/>
              <a:cxnLst/>
              <a:rect l="l" t="t"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1" name="Freeform 51"/>
            <p:cNvSpPr/>
            <p:nvPr/>
          </p:nvSpPr>
          <p:spPr>
            <a:xfrm>
              <a:off x="1185196" y="4694587"/>
              <a:ext cx="604075" cy="609409"/>
            </a:xfrm>
            <a:custGeom>
              <a:avLst/>
              <a:gdLst/>
              <a:ahLst/>
              <a:cxnLst/>
              <a:rect l="l" t="t"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2" name="Freeform 52"/>
            <p:cNvSpPr/>
            <p:nvPr/>
          </p:nvSpPr>
          <p:spPr>
            <a:xfrm>
              <a:off x="1701832" y="4379214"/>
              <a:ext cx="582930" cy="635889"/>
            </a:xfrm>
            <a:custGeom>
              <a:avLst/>
              <a:gdLst/>
              <a:ahLst/>
              <a:cxnLst/>
              <a:rect l="l" t="t"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3" name="AutoShape 53"/>
            <p:cNvSpPr/>
            <p:nvPr/>
          </p:nvSpPr>
          <p:spPr>
            <a:xfrm>
              <a:off x="1505807"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4" name="AutoShape 54"/>
            <p:cNvSpPr/>
            <p:nvPr/>
          </p:nvSpPr>
          <p:spPr>
            <a:xfrm>
              <a:off x="4036219" y="8756523"/>
              <a:ext cx="132493" cy="132493"/>
            </a:xfrm>
            <a:prstGeom prst="ellipse">
              <a:avLst/>
            </a:pr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5" name="Freeform 55"/>
            <p:cNvSpPr/>
            <p:nvPr/>
          </p:nvSpPr>
          <p:spPr>
            <a:xfrm>
              <a:off x="1876711" y="8793575"/>
              <a:ext cx="344424" cy="521970"/>
            </a:xfrm>
            <a:custGeom>
              <a:avLst/>
              <a:gdLst/>
              <a:ahLst/>
              <a:cxnLst/>
              <a:rect l="l" t="t"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6" name="Freeform 56"/>
            <p:cNvSpPr/>
            <p:nvPr/>
          </p:nvSpPr>
          <p:spPr>
            <a:xfrm>
              <a:off x="2385441" y="8875681"/>
              <a:ext cx="376238" cy="495491"/>
            </a:xfrm>
            <a:custGeom>
              <a:avLst/>
              <a:gdLst/>
              <a:ahLst/>
              <a:cxnLst/>
              <a:rect l="l" t="t"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7" name="Freeform 57"/>
            <p:cNvSpPr/>
            <p:nvPr/>
          </p:nvSpPr>
          <p:spPr>
            <a:xfrm>
              <a:off x="2888932" y="8889016"/>
              <a:ext cx="376238" cy="508730"/>
            </a:xfrm>
            <a:custGeom>
              <a:avLst/>
              <a:gdLst/>
              <a:ahLst/>
              <a:cxnLst/>
              <a:rect l="l" t="t"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8" name="Freeform 58"/>
            <p:cNvSpPr/>
            <p:nvPr/>
          </p:nvSpPr>
          <p:spPr>
            <a:xfrm>
              <a:off x="3352610" y="8793575"/>
              <a:ext cx="408051" cy="529971"/>
            </a:xfrm>
            <a:custGeom>
              <a:avLst/>
              <a:gdLst/>
              <a:ahLst/>
              <a:cxnLst/>
              <a:rect l="l" t="t"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59" name="Freeform 59"/>
            <p:cNvSpPr/>
            <p:nvPr/>
          </p:nvSpPr>
          <p:spPr>
            <a:xfrm>
              <a:off x="-7144" y="4010978"/>
              <a:ext cx="5696808" cy="5694140"/>
            </a:xfrm>
            <a:custGeom>
              <a:avLst/>
              <a:gdLst/>
              <a:ahLst/>
              <a:cxnLst/>
              <a:rect l="l" t="t"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0" name="Freeform 60"/>
            <p:cNvSpPr/>
            <p:nvPr/>
          </p:nvSpPr>
          <p:spPr>
            <a:xfrm>
              <a:off x="2329815" y="7060692"/>
              <a:ext cx="87440" cy="45053"/>
            </a:xfrm>
            <a:custGeom>
              <a:avLst/>
              <a:gdLst/>
              <a:ahLst/>
              <a:cxnLst/>
              <a:rect l="l" t="t"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1" name="Freeform 61"/>
            <p:cNvSpPr/>
            <p:nvPr/>
          </p:nvSpPr>
          <p:spPr>
            <a:xfrm>
              <a:off x="2178749" y="7407783"/>
              <a:ext cx="349758" cy="68866"/>
            </a:xfrm>
            <a:custGeom>
              <a:avLst/>
              <a:gdLst/>
              <a:ahLst/>
              <a:cxnLst/>
              <a:rect l="l" t="t"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2" name="Freeform 62"/>
            <p:cNvSpPr/>
            <p:nvPr/>
          </p:nvSpPr>
          <p:spPr>
            <a:xfrm>
              <a:off x="1110996" y="5121116"/>
              <a:ext cx="3460432" cy="3465766"/>
            </a:xfrm>
            <a:custGeom>
              <a:avLst/>
              <a:gdLst/>
              <a:ahLst/>
              <a:cxnLst/>
              <a:rect l="l" t="t"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3" name="Freeform 63"/>
            <p:cNvSpPr/>
            <p:nvPr/>
          </p:nvSpPr>
          <p:spPr>
            <a:xfrm>
              <a:off x="3585781" y="6037898"/>
              <a:ext cx="124492" cy="119253"/>
            </a:xfrm>
            <a:custGeom>
              <a:avLst/>
              <a:gdLst/>
              <a:ahLst/>
              <a:cxnLst/>
              <a:rect l="l" t="t"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sp>
          <p:nvSpPr>
            <p:cNvPr id="64" name="Freeform 64"/>
            <p:cNvSpPr/>
            <p:nvPr/>
          </p:nvSpPr>
          <p:spPr>
            <a:xfrm>
              <a:off x="3278410" y="6051137"/>
              <a:ext cx="111252" cy="106013"/>
            </a:xfrm>
            <a:custGeom>
              <a:avLst/>
              <a:gdLst/>
              <a:ahLst/>
              <a:cxnLst/>
              <a:rect l="l" t="t"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adFill>
              <a:gsLst>
                <a:gs pos="0">
                  <a:srgbClr val="940A40">
                    <a:alpha val="12000"/>
                  </a:srgbClr>
                </a:gs>
                <a:gs pos="60000">
                  <a:srgbClr val="5B9BD5">
                    <a:alpha val="3000"/>
                    <a:lumMod val="45000"/>
                    <a:lumOff val="55000"/>
                  </a:srgbClr>
                </a:gs>
                <a:gs pos="89000">
                  <a:srgbClr val="5B9BD5">
                    <a:alpha val="26000"/>
                    <a:lumMod val="30000"/>
                    <a:lumOff val="70000"/>
                  </a:srgbClr>
                </a:gs>
                <a:gs pos="100000">
                  <a:srgbClr val="5B9BD5">
                    <a:alpha val="12000"/>
                    <a:lumMod val="45000"/>
                    <a:lumOff val="55000"/>
                  </a:srgbClr>
                </a:gs>
              </a:gsLst>
              <a:lin ang="4200000"/>
            </a:gradFill>
            <a:ln/>
          </p:spPr>
          <p:txBody>
            <a:bodyPr/>
            <a:lstStyle/>
            <a:p>
              <a:endParaRPr lang="zh-CN" altLang="en-US"/>
            </a:p>
          </p:txBody>
        </p:sp>
      </p:grpSp>
      <p:cxnSp>
        <p:nvCxnSpPr>
          <p:cNvPr id="65" name="Connector 65"/>
          <p:cNvCxnSpPr/>
          <p:nvPr/>
        </p:nvCxnSpPr>
        <p:spPr>
          <a:xfrm>
            <a:off x="404502" y="788535"/>
            <a:ext cx="7200000" cy="0"/>
          </a:xfrm>
          <a:prstGeom prst="line">
            <a:avLst/>
          </a:prstGeom>
          <a:ln w="57150">
            <a:gradFill>
              <a:gsLst>
                <a:gs pos="0">
                  <a:srgbClr val="B60D4D">
                    <a:alpha val="100000"/>
                  </a:srgbClr>
                </a:gs>
                <a:gs pos="100000">
                  <a:srgbClr val="B60D4D">
                    <a:alpha val="0"/>
                  </a:srgbClr>
                </a:gs>
              </a:gsLst>
              <a:lin ang="0"/>
            </a:gradFill>
            <a:prstDash val="solid"/>
            <a:headEnd type="none"/>
            <a:tailEnd type="none"/>
          </a:ln>
        </p:spPr>
      </p:cxnSp>
      <p:pic>
        <p:nvPicPr>
          <p:cNvPr id="66" name="Picture 66"/>
          <p:cNvPicPr>
            <a:picLocks noChangeAspect="1"/>
          </p:cNvPicPr>
          <p:nvPr/>
        </p:nvPicPr>
        <p:blipFill>
          <a:blip r:embed="rId3"/>
          <a:srcRect l="18728" t="13664" r="20195" b="6852"/>
          <a:stretch>
            <a:fillRect/>
          </a:stretch>
        </p:blipFill>
        <p:spPr>
          <a:xfrm>
            <a:off x="11201759" y="0"/>
            <a:ext cx="990240" cy="981777"/>
          </a:xfrm>
          <a:prstGeom prst="rect">
            <a:avLst/>
          </a:prstGeom>
          <a:noFill/>
        </p:spPr>
      </p:pic>
      <p:sp>
        <p:nvSpPr>
          <p:cNvPr id="77" name="文本框 76">
            <a:extLst>
              <a:ext uri="{FF2B5EF4-FFF2-40B4-BE49-F238E27FC236}">
                <a16:creationId xmlns:a16="http://schemas.microsoft.com/office/drawing/2014/main" id="{D983247F-D3B3-D7CD-E083-9686EA7B69E5}"/>
              </a:ext>
            </a:extLst>
          </p:cNvPr>
          <p:cNvSpPr txBox="1"/>
          <p:nvPr/>
        </p:nvSpPr>
        <p:spPr>
          <a:xfrm>
            <a:off x="633223" y="1089155"/>
            <a:ext cx="9637013" cy="1754326"/>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KNN</a:t>
            </a:r>
            <a:r>
              <a:rPr lang="zh-CN" altLang="en-US" dirty="0">
                <a:latin typeface="微软雅黑" panose="020B0503020204020204" pitchFamily="34" charset="-122"/>
                <a:ea typeface="微软雅黑" panose="020B0503020204020204" pitchFamily="34" charset="-122"/>
              </a:rPr>
              <a:t>算法又叫</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近邻算法，由这个名字我们不难猜测出这个算法的一些蛛丝马迹，这个算法肯定和</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个最近的邻居有很大的关系，而对于这个</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的取值也肯定是至关重要的，事实也确实如此。算法大概的意思是：当我们要预测一个新的位置值（点）是属于哪个类别的时候，我们可以看这个点附近什么类别的点数量最多，而附近是指多少距离就是由</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决定的，我们可以这么理解，我们以未知点为圆心，以</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的大小为半径画圆，在这个圆里面找出各种点类型的数量，哪个类型点最多我们就认为这个未知点属于哪个类型，所以</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的取值很重要。具体见下图：</a:t>
            </a:r>
          </a:p>
        </p:txBody>
      </p:sp>
      <p:pic>
        <p:nvPicPr>
          <p:cNvPr id="78" name="图片 77">
            <a:extLst>
              <a:ext uri="{FF2B5EF4-FFF2-40B4-BE49-F238E27FC236}">
                <a16:creationId xmlns:a16="http://schemas.microsoft.com/office/drawing/2014/main" id="{7587976A-2E8F-7575-7143-5605DAB94427}"/>
              </a:ext>
            </a:extLst>
          </p:cNvPr>
          <p:cNvPicPr>
            <a:picLocks noChangeAspect="1"/>
          </p:cNvPicPr>
          <p:nvPr/>
        </p:nvPicPr>
        <p:blipFill>
          <a:blip r:embed="rId4"/>
          <a:stretch>
            <a:fillRect/>
          </a:stretch>
        </p:blipFill>
        <p:spPr>
          <a:xfrm>
            <a:off x="953589" y="3209510"/>
            <a:ext cx="3812298" cy="3465725"/>
          </a:xfrm>
          <a:prstGeom prst="rect">
            <a:avLst/>
          </a:prstGeom>
        </p:spPr>
      </p:pic>
      <p:sp>
        <p:nvSpPr>
          <p:cNvPr id="79" name="文本框 78">
            <a:extLst>
              <a:ext uri="{FF2B5EF4-FFF2-40B4-BE49-F238E27FC236}">
                <a16:creationId xmlns:a16="http://schemas.microsoft.com/office/drawing/2014/main" id="{5B7576E4-1729-44EE-1228-7839DC02F65C}"/>
              </a:ext>
            </a:extLst>
          </p:cNvPr>
          <p:cNvSpPr txBox="1"/>
          <p:nvPr/>
        </p:nvSpPr>
        <p:spPr>
          <a:xfrm>
            <a:off x="5506080" y="4659451"/>
            <a:ext cx="3937518" cy="923330"/>
          </a:xfrm>
          <a:prstGeom prst="rect">
            <a:avLst/>
          </a:prstGeom>
          <a:noFill/>
        </p:spPr>
        <p:txBody>
          <a:bodyPr wrap="square" rtlCol="0">
            <a:spAutoFit/>
          </a:bodyPr>
          <a:lstStyle/>
          <a:p>
            <a:r>
              <a:rPr lang="zh-CN" altLang="en-US" b="0" i="0" dirty="0">
                <a:solidFill>
                  <a:srgbClr val="4D4D4D"/>
                </a:solidFill>
                <a:effectLst/>
                <a:latin typeface="微软雅黑" panose="020B0503020204020204" pitchFamily="34" charset="-122"/>
                <a:ea typeface="微软雅黑" panose="020B0503020204020204" pitchFamily="34" charset="-122"/>
              </a:rPr>
              <a:t>绿色点即为位置点，当</a:t>
            </a:r>
            <a:r>
              <a:rPr lang="en-US" altLang="zh-CN" b="0" i="0" dirty="0">
                <a:solidFill>
                  <a:srgbClr val="4D4D4D"/>
                </a:solidFill>
                <a:effectLst/>
                <a:latin typeface="微软雅黑" panose="020B0503020204020204" pitchFamily="34" charset="-122"/>
                <a:ea typeface="微软雅黑" panose="020B0503020204020204" pitchFamily="34" charset="-122"/>
              </a:rPr>
              <a:t>K</a:t>
            </a:r>
            <a:r>
              <a:rPr lang="zh-CN" altLang="en-US" b="0" i="0" dirty="0">
                <a:solidFill>
                  <a:srgbClr val="4D4D4D"/>
                </a:solidFill>
                <a:effectLst/>
                <a:latin typeface="微软雅黑" panose="020B0503020204020204" pitchFamily="34" charset="-122"/>
                <a:ea typeface="微软雅黑" panose="020B0503020204020204" pitchFamily="34" charset="-122"/>
              </a:rPr>
              <a:t>等于</a:t>
            </a:r>
            <a:r>
              <a:rPr lang="en-US" altLang="zh-CN" b="0" i="0" dirty="0">
                <a:solidFill>
                  <a:srgbClr val="4D4D4D"/>
                </a:solidFill>
                <a:effectLst/>
                <a:latin typeface="微软雅黑" panose="020B0503020204020204" pitchFamily="34" charset="-122"/>
                <a:ea typeface="微软雅黑" panose="020B0503020204020204" pitchFamily="34" charset="-122"/>
              </a:rPr>
              <a:t>3</a:t>
            </a:r>
            <a:r>
              <a:rPr lang="zh-CN" altLang="en-US" b="0" i="0" dirty="0">
                <a:solidFill>
                  <a:srgbClr val="4D4D4D"/>
                </a:solidFill>
                <a:effectLst/>
                <a:latin typeface="微软雅黑" panose="020B0503020204020204" pitchFamily="34" charset="-122"/>
                <a:ea typeface="微软雅黑" panose="020B0503020204020204" pitchFamily="34" charset="-122"/>
              </a:rPr>
              <a:t>时，不难发现三角形这类最多，所以我们把位置点归类为三角形</a:t>
            </a:r>
            <a:endParaRPr lang="zh-CN" altLang="en-US" dirty="0">
              <a:latin typeface="微软雅黑" panose="020B0503020204020204" pitchFamily="34" charset="-122"/>
              <a:ea typeface="微软雅黑" panose="020B0503020204020204" pitchFamily="34" charset="-122"/>
            </a:endParaRPr>
          </a:p>
        </p:txBody>
      </p:sp>
      <p:sp>
        <p:nvSpPr>
          <p:cNvPr id="80" name="文本框 79">
            <a:extLst>
              <a:ext uri="{FF2B5EF4-FFF2-40B4-BE49-F238E27FC236}">
                <a16:creationId xmlns:a16="http://schemas.microsoft.com/office/drawing/2014/main" id="{74370FE7-8807-5D5E-2AA4-19C6F5449395}"/>
              </a:ext>
            </a:extLst>
          </p:cNvPr>
          <p:cNvSpPr txBox="1"/>
          <p:nvPr/>
        </p:nvSpPr>
        <p:spPr>
          <a:xfrm>
            <a:off x="586358" y="200026"/>
            <a:ext cx="4055937" cy="584775"/>
          </a:xfrm>
          <a:prstGeom prst="rect">
            <a:avLst/>
          </a:prstGeom>
          <a:noFill/>
        </p:spPr>
        <p:txBody>
          <a:bodyPr wrap="square" rtlCol="0">
            <a:spAutoFit/>
          </a:bodyPr>
          <a:lstStyle/>
          <a:p>
            <a:r>
              <a:rPr lang="en-US" altLang="zh-CN" sz="3200" dirty="0">
                <a:latin typeface="微软雅黑" panose="020B0503020204020204" pitchFamily="34" charset="-122"/>
                <a:ea typeface="微软雅黑" panose="020B0503020204020204" pitchFamily="34" charset="-122"/>
              </a:rPr>
              <a:t>KNN</a:t>
            </a:r>
            <a:r>
              <a:rPr lang="zh-CN" altLang="en-US" sz="3200" dirty="0">
                <a:latin typeface="微软雅黑" panose="020B0503020204020204" pitchFamily="34" charset="-122"/>
                <a:ea typeface="微软雅黑" panose="020B0503020204020204" pitchFamily="34" charset="-122"/>
              </a:rPr>
              <a:t>算法核心思想</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683F08B-0695-D853-2E4E-BB7B4C078190}"/>
              </a:ext>
            </a:extLst>
          </p:cNvPr>
          <p:cNvPicPr>
            <a:picLocks noChangeAspect="1"/>
          </p:cNvPicPr>
          <p:nvPr/>
        </p:nvPicPr>
        <p:blipFill>
          <a:blip r:embed="rId2"/>
          <a:stretch>
            <a:fillRect/>
          </a:stretch>
        </p:blipFill>
        <p:spPr>
          <a:xfrm>
            <a:off x="0" y="0"/>
            <a:ext cx="12192000" cy="6857999"/>
          </a:xfrm>
          <a:prstGeom prst="rect">
            <a:avLst/>
          </a:prstGeom>
        </p:spPr>
      </p:pic>
      <p:pic>
        <p:nvPicPr>
          <p:cNvPr id="3" name="图片 2">
            <a:extLst>
              <a:ext uri="{FF2B5EF4-FFF2-40B4-BE49-F238E27FC236}">
                <a16:creationId xmlns:a16="http://schemas.microsoft.com/office/drawing/2014/main" id="{F6793609-04F8-2C76-F27C-B3295A9793B2}"/>
              </a:ext>
            </a:extLst>
          </p:cNvPr>
          <p:cNvPicPr>
            <a:picLocks noChangeAspect="1"/>
          </p:cNvPicPr>
          <p:nvPr/>
        </p:nvPicPr>
        <p:blipFill>
          <a:blip r:embed="rId3"/>
          <a:stretch>
            <a:fillRect/>
          </a:stretch>
        </p:blipFill>
        <p:spPr>
          <a:xfrm>
            <a:off x="11204362" y="0"/>
            <a:ext cx="987638" cy="981541"/>
          </a:xfrm>
          <a:prstGeom prst="rect">
            <a:avLst/>
          </a:prstGeom>
        </p:spPr>
      </p:pic>
      <p:pic>
        <p:nvPicPr>
          <p:cNvPr id="4" name="图片 3">
            <a:extLst>
              <a:ext uri="{FF2B5EF4-FFF2-40B4-BE49-F238E27FC236}">
                <a16:creationId xmlns:a16="http://schemas.microsoft.com/office/drawing/2014/main" id="{0F4619D0-8344-7E3E-ACFE-779EAC6A71B8}"/>
              </a:ext>
            </a:extLst>
          </p:cNvPr>
          <p:cNvPicPr>
            <a:picLocks noChangeAspect="1"/>
          </p:cNvPicPr>
          <p:nvPr/>
        </p:nvPicPr>
        <p:blipFill>
          <a:blip r:embed="rId4"/>
          <a:stretch>
            <a:fillRect/>
          </a:stretch>
        </p:blipFill>
        <p:spPr>
          <a:xfrm>
            <a:off x="533400" y="1010691"/>
            <a:ext cx="7236579" cy="54869"/>
          </a:xfrm>
          <a:prstGeom prst="rect">
            <a:avLst/>
          </a:prstGeom>
        </p:spPr>
      </p:pic>
      <p:sp>
        <p:nvSpPr>
          <p:cNvPr id="5" name="文本框 4">
            <a:extLst>
              <a:ext uri="{FF2B5EF4-FFF2-40B4-BE49-F238E27FC236}">
                <a16:creationId xmlns:a16="http://schemas.microsoft.com/office/drawing/2014/main" id="{B59B3F70-AB88-F04D-CEE3-B8C5C3ABD0FB}"/>
              </a:ext>
            </a:extLst>
          </p:cNvPr>
          <p:cNvSpPr txBox="1"/>
          <p:nvPr/>
        </p:nvSpPr>
        <p:spPr>
          <a:xfrm>
            <a:off x="609600" y="229706"/>
            <a:ext cx="4419600" cy="646331"/>
          </a:xfrm>
          <a:prstGeom prst="rect">
            <a:avLst/>
          </a:prstGeom>
          <a:noFill/>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如何确定</a:t>
            </a:r>
            <a:r>
              <a:rPr lang="en-US" altLang="zh-CN" sz="3600" dirty="0">
                <a:latin typeface="微软雅黑" panose="020B0503020204020204" pitchFamily="34" charset="-122"/>
                <a:ea typeface="微软雅黑" panose="020B0503020204020204" pitchFamily="34" charset="-122"/>
              </a:rPr>
              <a:t>K</a:t>
            </a:r>
            <a:r>
              <a:rPr lang="zh-CN" altLang="en-US" sz="3600" dirty="0">
                <a:latin typeface="微软雅黑" panose="020B0503020204020204" pitchFamily="34" charset="-122"/>
                <a:ea typeface="微软雅黑" panose="020B0503020204020204" pitchFamily="34" charset="-122"/>
              </a:rPr>
              <a:t>值</a:t>
            </a:r>
          </a:p>
        </p:txBody>
      </p:sp>
      <p:sp>
        <p:nvSpPr>
          <p:cNvPr id="6" name="文本框 5">
            <a:extLst>
              <a:ext uri="{FF2B5EF4-FFF2-40B4-BE49-F238E27FC236}">
                <a16:creationId xmlns:a16="http://schemas.microsoft.com/office/drawing/2014/main" id="{8B60C046-398C-3AC3-3E4A-2628F36E8A4A}"/>
              </a:ext>
            </a:extLst>
          </p:cNvPr>
          <p:cNvSpPr txBox="1"/>
          <p:nvPr/>
        </p:nvSpPr>
        <p:spPr>
          <a:xfrm>
            <a:off x="685800" y="1524000"/>
            <a:ext cx="8991600" cy="1477328"/>
          </a:xfrm>
          <a:prstGeom prst="rect">
            <a:avLst/>
          </a:prstGeom>
          <a:noFill/>
        </p:spPr>
        <p:txBody>
          <a:bodyPr wrap="square" rtlCol="0">
            <a:spAutoFit/>
          </a:bodyPr>
          <a:lstStyle/>
          <a:p>
            <a:pPr algn="l"/>
            <a:r>
              <a:rPr lang="zh-CN" altLang="en-US" b="0" i="0" dirty="0">
                <a:solidFill>
                  <a:srgbClr val="4D4D4D"/>
                </a:solidFill>
                <a:effectLst/>
                <a:latin typeface="微软雅黑" panose="020B0503020204020204" pitchFamily="34" charset="-122"/>
                <a:ea typeface="微软雅黑" panose="020B0503020204020204" pitchFamily="34" charset="-122"/>
              </a:rPr>
              <a:t>在</a:t>
            </a:r>
            <a:r>
              <a:rPr lang="en-US" altLang="zh-CN" b="0" i="0" dirty="0">
                <a:solidFill>
                  <a:srgbClr val="4D4D4D"/>
                </a:solidFill>
                <a:effectLst/>
                <a:latin typeface="微软雅黑" panose="020B0503020204020204" pitchFamily="34" charset="-122"/>
                <a:ea typeface="微软雅黑" panose="020B0503020204020204" pitchFamily="34" charset="-122"/>
              </a:rPr>
              <a:t>KNN</a:t>
            </a:r>
            <a:r>
              <a:rPr lang="zh-CN" altLang="en-US" b="0" i="0" dirty="0">
                <a:solidFill>
                  <a:srgbClr val="4D4D4D"/>
                </a:solidFill>
                <a:effectLst/>
                <a:latin typeface="微软雅黑" panose="020B0503020204020204" pitchFamily="34" charset="-122"/>
                <a:ea typeface="微软雅黑" panose="020B0503020204020204" pitchFamily="34" charset="-122"/>
              </a:rPr>
              <a:t>算法中，</a:t>
            </a:r>
            <a:r>
              <a:rPr lang="en-US" altLang="zh-CN" b="0" i="0" dirty="0">
                <a:solidFill>
                  <a:srgbClr val="4D4D4D"/>
                </a:solidFill>
                <a:effectLst/>
                <a:latin typeface="微软雅黑" panose="020B0503020204020204" pitchFamily="34" charset="-122"/>
                <a:ea typeface="微软雅黑" panose="020B0503020204020204" pitchFamily="34" charset="-122"/>
              </a:rPr>
              <a:t>K</a:t>
            </a:r>
            <a:r>
              <a:rPr lang="zh-CN" altLang="en-US" b="0" i="0" dirty="0">
                <a:solidFill>
                  <a:srgbClr val="4D4D4D"/>
                </a:solidFill>
                <a:effectLst/>
                <a:latin typeface="微软雅黑" panose="020B0503020204020204" pitchFamily="34" charset="-122"/>
                <a:ea typeface="微软雅黑" panose="020B0503020204020204" pitchFamily="34" charset="-122"/>
              </a:rPr>
              <a:t>值的选择对分类结果具有重要影响。</a:t>
            </a:r>
            <a:r>
              <a:rPr lang="en-US" altLang="zh-CN" b="0" i="0" dirty="0">
                <a:solidFill>
                  <a:srgbClr val="4D4D4D"/>
                </a:solidFill>
                <a:effectLst/>
                <a:latin typeface="微软雅黑" panose="020B0503020204020204" pitchFamily="34" charset="-122"/>
                <a:ea typeface="微软雅黑" panose="020B0503020204020204" pitchFamily="34" charset="-122"/>
              </a:rPr>
              <a:t>K</a:t>
            </a:r>
            <a:r>
              <a:rPr lang="zh-CN" altLang="en-US" b="0" i="0" dirty="0">
                <a:solidFill>
                  <a:srgbClr val="4D4D4D"/>
                </a:solidFill>
                <a:effectLst/>
                <a:latin typeface="微软雅黑" panose="020B0503020204020204" pitchFamily="34" charset="-122"/>
                <a:ea typeface="微软雅黑" panose="020B0503020204020204" pitchFamily="34" charset="-122"/>
              </a:rPr>
              <a:t>值太小可能导致过拟合，即算法对训练数据的噪声过于敏感；而</a:t>
            </a:r>
            <a:r>
              <a:rPr lang="en-US" altLang="zh-CN" b="0" i="0" dirty="0">
                <a:solidFill>
                  <a:srgbClr val="4D4D4D"/>
                </a:solidFill>
                <a:effectLst/>
                <a:latin typeface="微软雅黑" panose="020B0503020204020204" pitchFamily="34" charset="-122"/>
                <a:ea typeface="微软雅黑" panose="020B0503020204020204" pitchFamily="34" charset="-122"/>
              </a:rPr>
              <a:t>K</a:t>
            </a:r>
            <a:r>
              <a:rPr lang="zh-CN" altLang="en-US" b="0" i="0" dirty="0">
                <a:solidFill>
                  <a:srgbClr val="4D4D4D"/>
                </a:solidFill>
                <a:effectLst/>
                <a:latin typeface="微软雅黑" panose="020B0503020204020204" pitchFamily="34" charset="-122"/>
                <a:ea typeface="微软雅黑" panose="020B0503020204020204" pitchFamily="34" charset="-122"/>
              </a:rPr>
              <a:t>值太大则可能导致欠拟合，即算法忽略了训练数据中的有用信息。</a:t>
            </a:r>
          </a:p>
          <a:p>
            <a:pPr algn="l"/>
            <a:r>
              <a:rPr lang="zh-CN" altLang="en-US" b="0" i="0" dirty="0">
                <a:solidFill>
                  <a:srgbClr val="4D4D4D"/>
                </a:solidFill>
                <a:effectLst/>
                <a:latin typeface="微软雅黑" panose="020B0503020204020204" pitchFamily="34" charset="-122"/>
                <a:ea typeface="微软雅黑" panose="020B0503020204020204" pitchFamily="34" charset="-122"/>
              </a:rPr>
              <a:t>确定</a:t>
            </a:r>
            <a:r>
              <a:rPr lang="en-US" altLang="zh-CN" b="0" i="0" dirty="0">
                <a:solidFill>
                  <a:srgbClr val="4D4D4D"/>
                </a:solidFill>
                <a:effectLst/>
                <a:latin typeface="微软雅黑" panose="020B0503020204020204" pitchFamily="34" charset="-122"/>
                <a:ea typeface="微软雅黑" panose="020B0503020204020204" pitchFamily="34" charset="-122"/>
              </a:rPr>
              <a:t>K</a:t>
            </a:r>
            <a:r>
              <a:rPr lang="zh-CN" altLang="en-US" b="0" i="0" dirty="0">
                <a:solidFill>
                  <a:srgbClr val="4D4D4D"/>
                </a:solidFill>
                <a:effectLst/>
                <a:latin typeface="微软雅黑" panose="020B0503020204020204" pitchFamily="34" charset="-122"/>
                <a:ea typeface="微软雅黑" panose="020B0503020204020204" pitchFamily="34" charset="-122"/>
              </a:rPr>
              <a:t>值的常用方法包括交叉验证和网格搜索。</a:t>
            </a:r>
          </a:p>
          <a:p>
            <a:endParaRPr lang="zh-CN" altLang="en-US" dirty="0"/>
          </a:p>
        </p:txBody>
      </p:sp>
      <p:sp>
        <p:nvSpPr>
          <p:cNvPr id="7" name="文本框 6">
            <a:extLst>
              <a:ext uri="{FF2B5EF4-FFF2-40B4-BE49-F238E27FC236}">
                <a16:creationId xmlns:a16="http://schemas.microsoft.com/office/drawing/2014/main" id="{491C4684-9DD8-E184-4CF7-660F62C8946B}"/>
              </a:ext>
            </a:extLst>
          </p:cNvPr>
          <p:cNvSpPr txBox="1"/>
          <p:nvPr/>
        </p:nvSpPr>
        <p:spPr>
          <a:xfrm>
            <a:off x="762000" y="3319885"/>
            <a:ext cx="3200400" cy="1200329"/>
          </a:xfrm>
          <a:prstGeom prst="rect">
            <a:avLst/>
          </a:prstGeom>
          <a:noFill/>
        </p:spPr>
        <p:txBody>
          <a:bodyPr wrap="square" rtlCol="0">
            <a:spAutoFit/>
          </a:bodyPr>
          <a:lstStyle/>
          <a:p>
            <a:r>
              <a:rPr lang="zh-CN" altLang="en-US" b="0" i="0" dirty="0">
                <a:solidFill>
                  <a:srgbClr val="4D4D4D"/>
                </a:solidFill>
                <a:effectLst/>
                <a:latin typeface="微软雅黑" panose="020B0503020204020204" pitchFamily="34" charset="-122"/>
                <a:ea typeface="微软雅黑" panose="020B0503020204020204" pitchFamily="34" charset="-122"/>
              </a:rPr>
              <a:t>交叉验证是一种评估模型性能的方法，它将数据集划分为多个子集，通过多次训练和测试来选择最优的</a:t>
            </a:r>
            <a:r>
              <a:rPr lang="en-US" altLang="zh-CN" b="0" i="0" dirty="0">
                <a:solidFill>
                  <a:srgbClr val="4D4D4D"/>
                </a:solidFill>
                <a:effectLst/>
                <a:latin typeface="微软雅黑" panose="020B0503020204020204" pitchFamily="34" charset="-122"/>
                <a:ea typeface="微软雅黑" panose="020B0503020204020204" pitchFamily="34" charset="-122"/>
              </a:rPr>
              <a:t>K</a:t>
            </a:r>
            <a:r>
              <a:rPr lang="zh-CN" altLang="en-US" b="0" i="0" dirty="0">
                <a:solidFill>
                  <a:srgbClr val="4D4D4D"/>
                </a:solidFill>
                <a:effectLst/>
                <a:latin typeface="微软雅黑" panose="020B0503020204020204" pitchFamily="34" charset="-122"/>
                <a:ea typeface="微软雅黑" panose="020B0503020204020204" pitchFamily="34" charset="-122"/>
              </a:rPr>
              <a:t>值</a:t>
            </a:r>
            <a:endParaRPr lang="zh-CN" altLang="en-US"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ADD8FC3-F784-0562-E067-D0189FADC648}"/>
              </a:ext>
            </a:extLst>
          </p:cNvPr>
          <p:cNvSpPr txBox="1"/>
          <p:nvPr/>
        </p:nvSpPr>
        <p:spPr>
          <a:xfrm>
            <a:off x="5943600" y="3234866"/>
            <a:ext cx="3810000" cy="1243614"/>
          </a:xfrm>
          <a:prstGeom prst="rect">
            <a:avLst/>
          </a:prstGeom>
          <a:noFill/>
        </p:spPr>
        <p:txBody>
          <a:bodyPr wrap="square" rtlCol="0">
            <a:spAutoFit/>
          </a:bodyPr>
          <a:lstStyle/>
          <a:p>
            <a:r>
              <a:rPr lang="zh-CN" altLang="en-US" b="0" i="0" dirty="0">
                <a:solidFill>
                  <a:srgbClr val="4D4D4D"/>
                </a:solidFill>
                <a:effectLst/>
                <a:latin typeface="微软雅黑" panose="020B0503020204020204" pitchFamily="34" charset="-122"/>
                <a:ea typeface="微软雅黑" panose="020B0503020204020204" pitchFamily="34" charset="-122"/>
              </a:rPr>
              <a:t>网格搜索则是一种参数调优方法，它通过在一定的参数范围内进行穷举搜索，找到使得模型性能最优的</a:t>
            </a:r>
            <a:r>
              <a:rPr lang="en-US" altLang="zh-CN" b="0" i="0" dirty="0">
                <a:solidFill>
                  <a:srgbClr val="4D4D4D"/>
                </a:solidFill>
                <a:effectLst/>
                <a:latin typeface="微软雅黑" panose="020B0503020204020204" pitchFamily="34" charset="-122"/>
                <a:ea typeface="微软雅黑" panose="020B0503020204020204" pitchFamily="34" charset="-122"/>
              </a:rPr>
              <a:t>K</a:t>
            </a:r>
            <a:r>
              <a:rPr lang="zh-CN" altLang="en-US" b="0" i="0" dirty="0">
                <a:solidFill>
                  <a:srgbClr val="4D4D4D"/>
                </a:solidFill>
                <a:effectLst/>
                <a:latin typeface="微软雅黑" panose="020B0503020204020204" pitchFamily="34" charset="-122"/>
                <a:ea typeface="微软雅黑" panose="020B0503020204020204" pitchFamily="34" charset="-122"/>
              </a:rPr>
              <a:t>值</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85342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96989C"/>
      </a:accent1>
      <a:accent2>
        <a:srgbClr val="96989C"/>
      </a:accent2>
      <a:accent3>
        <a:srgbClr val="96989C"/>
      </a:accent3>
      <a:accent4>
        <a:srgbClr val="96989C"/>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4347</TotalTime>
  <Words>1189</Words>
  <Application>Microsoft Office PowerPoint</Application>
  <PresentationFormat>宽屏</PresentationFormat>
  <Paragraphs>110</Paragraphs>
  <Slides>20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微软雅黑</vt:lpstr>
      <vt:lpstr>微软雅黑</vt:lpstr>
      <vt:lpstr>Times New Roman</vt:lpstr>
      <vt:lpstr>Cambria Math</vt:lpstr>
      <vt:lpstr>Symbol</vt:lpstr>
      <vt:lpstr>Calibri</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ROG</dc:creator>
  <cp:lastModifiedBy>Junwei Gao</cp:lastModifiedBy>
  <cp:revision>45</cp:revision>
  <dcterms:created xsi:type="dcterms:W3CDTF">2006-08-16T00:00:00Z</dcterms:created>
  <dcterms:modified xsi:type="dcterms:W3CDTF">2024-12-09T11:55:45Z</dcterms:modified>
</cp:coreProperties>
</file>